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71" r:id="rId10"/>
    <p:sldId id="266" r:id="rId11"/>
    <p:sldId id="265" r:id="rId12"/>
    <p:sldId id="267" r:id="rId13"/>
    <p:sldId id="269" r:id="rId14"/>
    <p:sldId id="262" r:id="rId15"/>
    <p:sldId id="268" r:id="rId16"/>
    <p:sldId id="261" r:id="rId1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08C"/>
    <a:srgbClr val="00B050"/>
    <a:srgbClr val="F69C26"/>
    <a:srgbClr val="009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/>
    <p:restoredTop sz="94681"/>
  </p:normalViewPr>
  <p:slideViewPr>
    <p:cSldViewPr snapToGrid="0">
      <p:cViewPr varScale="1">
        <p:scale>
          <a:sx n="124" d="100"/>
          <a:sy n="124" d="100"/>
        </p:scale>
        <p:origin x="2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tiff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5p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516609" y="908640"/>
            <a:ext cx="70560" cy="1942920"/>
          </a:xfrm>
          <a:prstGeom prst="rect">
            <a:avLst/>
          </a:prstGeom>
          <a:solidFill>
            <a:srgbClr val="6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42680" y="5541480"/>
            <a:ext cx="2185560" cy="694800"/>
          </a:xfrm>
          <a:prstGeom prst="rect">
            <a:avLst/>
          </a:prstGeom>
          <a:ln>
            <a:noFill/>
          </a:ln>
        </p:spPr>
      </p:pic>
      <p:sp>
        <p:nvSpPr>
          <p:cNvPr id="93" name="CustomShape 16"/>
          <p:cNvSpPr/>
          <p:nvPr/>
        </p:nvSpPr>
        <p:spPr>
          <a:xfrm>
            <a:off x="569160" y="6243840"/>
            <a:ext cx="763164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500" b="0" strike="noStrike" spc="-1" dirty="0">
                <a:solidFill>
                  <a:srgbClr val="660090"/>
                </a:solidFill>
                <a:latin typeface="Raleway"/>
                <a:ea typeface="DejaVu Sans"/>
              </a:rPr>
              <a:t>Délégation académique pour le numérique éducatif</a:t>
            </a:r>
            <a:endParaRPr lang="fr-FR" sz="1500" b="0" strike="noStrike" spc="-1" dirty="0">
              <a:latin typeface="Arial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8000B0-D9E5-644A-9B3F-B2C1BC52F6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81" y="776826"/>
            <a:ext cx="2212788" cy="2212788"/>
          </a:xfrm>
          <a:prstGeom prst="rect">
            <a:avLst/>
          </a:prstGeom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7AC50510-A42E-844C-B776-29E7316D543A}"/>
              </a:ext>
            </a:extLst>
          </p:cNvPr>
          <p:cNvSpPr/>
          <p:nvPr/>
        </p:nvSpPr>
        <p:spPr>
          <a:xfrm>
            <a:off x="2523598" y="1103846"/>
            <a:ext cx="6055322" cy="961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/>
            <a:r>
              <a:rPr lang="fr-FR" sz="4800" b="1" spc="-1" dirty="0">
                <a:solidFill>
                  <a:srgbClr val="EB008C"/>
                </a:solidFill>
                <a:latin typeface="Raleway"/>
              </a:rPr>
              <a:t>PAUSE NUMERIQUE</a:t>
            </a:r>
          </a:p>
          <a:p>
            <a:pPr lvl="0" algn="ctr"/>
            <a:r>
              <a:rPr lang="fr-FR" sz="3800" b="1" spc="-1" dirty="0">
                <a:solidFill>
                  <a:srgbClr val="EB008C"/>
                </a:solidFill>
                <a:latin typeface="Raleway"/>
              </a:rPr>
              <a:t> </a:t>
            </a:r>
          </a:p>
          <a:p>
            <a:pPr lvl="0" algn="ctr"/>
            <a:endParaRPr lang="fr-FR" sz="3800" b="1" spc="-1" dirty="0">
              <a:solidFill>
                <a:srgbClr val="EB008C"/>
              </a:solidFill>
              <a:latin typeface="Raleway"/>
            </a:endParaRPr>
          </a:p>
          <a:p>
            <a:pPr lvl="0" algn="ctr"/>
            <a:endParaRPr lang="fr-FR" sz="3800" b="0" strike="noStrike" spc="-1" dirty="0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EDF732-DCC0-7642-942F-E6D802731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018" y="2065103"/>
            <a:ext cx="2801154" cy="122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1463925" y="533520"/>
            <a:ext cx="7834187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00B050"/>
                </a:solidFill>
                <a:latin typeface="Raleway"/>
              </a:rPr>
              <a:t>Comment créer un exercice H5P ?</a:t>
            </a: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356A9084-8A3A-314C-9CDB-6DC8081B9EF9}"/>
              </a:ext>
            </a:extLst>
          </p:cNvPr>
          <p:cNvSpPr/>
          <p:nvPr/>
        </p:nvSpPr>
        <p:spPr>
          <a:xfrm>
            <a:off x="418945" y="2323956"/>
            <a:ext cx="2142645" cy="2369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500" spc="-1" dirty="0">
                <a:solidFill>
                  <a:srgbClr val="000000"/>
                </a:solidFill>
                <a:latin typeface="Raleway"/>
              </a:rPr>
              <a:t>On choisit un module dans la liste de ceux qui sont proposés.</a:t>
            </a:r>
            <a:endParaRPr lang="fr-FR" sz="2500" b="0" strike="noStrike" spc="-1" dirty="0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6ACC16-4057-CD4C-B784-AD96433B7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550" y="1173600"/>
            <a:ext cx="5053890" cy="471386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3" name="Imag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6040014"/>
            <a:ext cx="963307" cy="290945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FB319A-86AF-FE40-A100-19970BD9E1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76000"/>
            <a:ext cx="107999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4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EB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1407560" y="518372"/>
            <a:ext cx="7469311" cy="7453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spc="-1" dirty="0">
                <a:solidFill>
                  <a:srgbClr val="EB008C"/>
                </a:solidFill>
                <a:latin typeface="Raleway"/>
              </a:rPr>
              <a:t>Comment créer un exercice H5P ?</a:t>
            </a:r>
            <a:endParaRPr lang="fr-FR" sz="3600" b="0" strike="noStrike" spc="-1" dirty="0">
              <a:solidFill>
                <a:srgbClr val="EB008C"/>
              </a:solidFill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11242430-82C1-C140-B92A-C72EC1339DC7}"/>
              </a:ext>
            </a:extLst>
          </p:cNvPr>
          <p:cNvSpPr/>
          <p:nvPr/>
        </p:nvSpPr>
        <p:spPr>
          <a:xfrm>
            <a:off x="945223" y="1399320"/>
            <a:ext cx="7633698" cy="913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400" spc="-1" dirty="0">
                <a:solidFill>
                  <a:srgbClr val="000000"/>
                </a:solidFill>
                <a:latin typeface="Raleway"/>
              </a:rPr>
              <a:t>Grâce à l’aide fournie, il est très simple de créer un exercice H5P comme ceux que l’on vient de voir. </a:t>
            </a:r>
          </a:p>
        </p:txBody>
      </p:sp>
      <p:pic>
        <p:nvPicPr>
          <p:cNvPr id="100" name="Image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6008984"/>
            <a:ext cx="972000" cy="288000"/>
          </a:xfrm>
          <a:prstGeom prst="rect">
            <a:avLst/>
          </a:prstGeom>
          <a:ln>
            <a:noFill/>
          </a:ln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3BE986AB-D684-894C-9E7C-13B24443F2F7}"/>
              </a:ext>
            </a:extLst>
          </p:cNvPr>
          <p:cNvSpPr/>
          <p:nvPr/>
        </p:nvSpPr>
        <p:spPr>
          <a:xfrm>
            <a:off x="374994" y="2862102"/>
            <a:ext cx="1716458" cy="949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sz="2000" u="sng" spc="-1" dirty="0">
                <a:solidFill>
                  <a:srgbClr val="000000"/>
                </a:solidFill>
                <a:latin typeface="Raleway"/>
              </a:rPr>
              <a:t>Exemple</a:t>
            </a:r>
            <a:r>
              <a:rPr lang="fr-FR" sz="2000" spc="-1" dirty="0">
                <a:solidFill>
                  <a:srgbClr val="000000"/>
                </a:solidFill>
                <a:latin typeface="Raleway"/>
              </a:rPr>
              <a:t> :</a:t>
            </a:r>
          </a:p>
          <a:p>
            <a:pPr algn="ctr">
              <a:lnSpc>
                <a:spcPct val="150000"/>
              </a:lnSpc>
            </a:pPr>
            <a:r>
              <a:rPr lang="fr-FR" sz="2000" spc="-1" dirty="0">
                <a:solidFill>
                  <a:srgbClr val="000000"/>
                </a:solidFill>
                <a:latin typeface="Raleway"/>
              </a:rPr>
              <a:t>Texte à trous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178804A-893C-5D4F-ABC3-58BB0C48BF2F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23" y="4022669"/>
            <a:ext cx="576000" cy="72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C2D43A3-253E-4741-BB7E-545F0A6B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95" y="2312567"/>
            <a:ext cx="6442126" cy="3563228"/>
          </a:xfrm>
          <a:prstGeom prst="rect">
            <a:avLst/>
          </a:prstGeom>
          <a:ln>
            <a:solidFill>
              <a:srgbClr val="EB008C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FEEC58-8DE4-D647-8848-C1B214C47FAB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76000"/>
            <a:ext cx="1080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00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1595159" y="471876"/>
            <a:ext cx="5226265" cy="737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spc="-1" dirty="0">
                <a:solidFill>
                  <a:srgbClr val="0092E2"/>
                </a:solidFill>
                <a:latin typeface="Raleway"/>
              </a:rPr>
              <a:t>Créer un QCM H5P </a:t>
            </a:r>
          </a:p>
        </p:txBody>
      </p:sp>
      <p:pic>
        <p:nvPicPr>
          <p:cNvPr id="107" name="Image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sp>
        <p:nvSpPr>
          <p:cNvPr id="22" name="CustomShape 4">
            <a:extLst>
              <a:ext uri="{FF2B5EF4-FFF2-40B4-BE49-F238E27FC236}">
                <a16:creationId xmlns:a16="http://schemas.microsoft.com/office/drawing/2014/main" id="{F0E72A03-2E52-0E43-9F54-5FA14A32733D}"/>
              </a:ext>
            </a:extLst>
          </p:cNvPr>
          <p:cNvSpPr/>
          <p:nvPr/>
        </p:nvSpPr>
        <p:spPr>
          <a:xfrm>
            <a:off x="449405" y="1629025"/>
            <a:ext cx="1481912" cy="7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Raleway"/>
              </a:rPr>
              <a:t>Un titre obligatoire</a:t>
            </a:r>
            <a:endParaRPr lang="fr-FR" b="0" strike="noStrike" spc="-1" dirty="0">
              <a:latin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95C509-06AF-784C-BF36-97A593B57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44" y="471876"/>
            <a:ext cx="804571" cy="7839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96D3C2-934C-944E-9D3C-1A12FB41FEF4}"/>
              </a:ext>
            </a:extLst>
          </p:cNvPr>
          <p:cNvSpPr/>
          <p:nvPr/>
        </p:nvSpPr>
        <p:spPr>
          <a:xfrm>
            <a:off x="1899593" y="296820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92E3"/>
                </a:solidFill>
              </a:rPr>
              <a:t>②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704512-8572-B344-A190-EC0EF836B2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912" y="1152000"/>
            <a:ext cx="5271384" cy="4358231"/>
          </a:xfrm>
          <a:prstGeom prst="rect">
            <a:avLst/>
          </a:prstGeom>
          <a:ln>
            <a:solidFill>
              <a:srgbClr val="0092E3"/>
            </a:solidFill>
          </a:ln>
        </p:spPr>
      </p:pic>
      <p:sp>
        <p:nvSpPr>
          <p:cNvPr id="14" name="CustomShape 4">
            <a:extLst>
              <a:ext uri="{FF2B5EF4-FFF2-40B4-BE49-F238E27FC236}">
                <a16:creationId xmlns:a16="http://schemas.microsoft.com/office/drawing/2014/main" id="{9C932F14-94AE-984B-AAA9-26B93887A3E0}"/>
              </a:ext>
            </a:extLst>
          </p:cNvPr>
          <p:cNvSpPr/>
          <p:nvPr/>
        </p:nvSpPr>
        <p:spPr>
          <a:xfrm>
            <a:off x="423144" y="2561963"/>
            <a:ext cx="1481912" cy="14224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b="0" strike="noStrike" spc="-1" dirty="0">
                <a:solidFill>
                  <a:srgbClr val="000000"/>
                </a:solidFill>
                <a:latin typeface="Raleway"/>
              </a:rPr>
              <a:t>Le QCM peut por</a:t>
            </a:r>
            <a:r>
              <a:rPr lang="fr-FR" spc="-1" dirty="0">
                <a:solidFill>
                  <a:srgbClr val="000000"/>
                </a:solidFill>
                <a:latin typeface="Raleway"/>
              </a:rPr>
              <a:t>ter sur une image ou une vidéo</a:t>
            </a:r>
            <a:endParaRPr lang="fr-FR" b="0" strike="noStrike" spc="-1" dirty="0"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4DCD34-7BC4-594B-A9CF-829B5BCC1FF4}"/>
              </a:ext>
            </a:extLst>
          </p:cNvPr>
          <p:cNvSpPr/>
          <p:nvPr/>
        </p:nvSpPr>
        <p:spPr>
          <a:xfrm>
            <a:off x="1925259" y="1759681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92E3"/>
                </a:solidFill>
              </a:rPr>
              <a:t>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9FF1CF-8256-AC41-B528-A0199893D5AC}"/>
              </a:ext>
            </a:extLst>
          </p:cNvPr>
          <p:cNvSpPr/>
          <p:nvPr/>
        </p:nvSpPr>
        <p:spPr>
          <a:xfrm>
            <a:off x="1925259" y="4684197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92E3"/>
                </a:solidFill>
              </a:rPr>
              <a:t>③</a:t>
            </a:r>
          </a:p>
        </p:txBody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712EFFB0-78B0-D343-B27C-0DEAF8630158}"/>
              </a:ext>
            </a:extLst>
          </p:cNvPr>
          <p:cNvSpPr/>
          <p:nvPr/>
        </p:nvSpPr>
        <p:spPr>
          <a:xfrm>
            <a:off x="500776" y="4464693"/>
            <a:ext cx="1481912" cy="1045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Raleway"/>
              </a:rPr>
              <a:t>La question proprement dite</a:t>
            </a:r>
            <a:endParaRPr lang="fr-FR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72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F69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1E2E24-FF66-F04A-B979-B8086FED28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44" y="471876"/>
            <a:ext cx="804571" cy="7839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314AD0-C936-3045-AEC2-3B6DC547A0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160" y="894668"/>
            <a:ext cx="4135541" cy="5500800"/>
          </a:xfrm>
          <a:prstGeom prst="rect">
            <a:avLst/>
          </a:prstGeom>
          <a:ln>
            <a:solidFill>
              <a:srgbClr val="F69C26"/>
            </a:solidFill>
          </a:ln>
        </p:spPr>
      </p:pic>
      <p:sp>
        <p:nvSpPr>
          <p:cNvPr id="116" name="CustomShape 3"/>
          <p:cNvSpPr/>
          <p:nvPr/>
        </p:nvSpPr>
        <p:spPr>
          <a:xfrm>
            <a:off x="1595160" y="338313"/>
            <a:ext cx="468235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spc="-1" dirty="0">
                <a:solidFill>
                  <a:srgbClr val="F69C26"/>
                </a:solidFill>
                <a:latin typeface="Raleway"/>
              </a:rPr>
              <a:t>Créer un QCM H5P </a:t>
            </a:r>
          </a:p>
        </p:txBody>
      </p:sp>
      <p:pic>
        <p:nvPicPr>
          <p:cNvPr id="8" name="Image 23">
            <a:extLst>
              <a:ext uri="{FF2B5EF4-FFF2-40B4-BE49-F238E27FC236}">
                <a16:creationId xmlns:a16="http://schemas.microsoft.com/office/drawing/2014/main" id="{557A6BE2-518B-764D-88C4-1B51CF54333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6012000"/>
            <a:ext cx="972000" cy="288000"/>
          </a:xfrm>
          <a:prstGeom prst="rect">
            <a:avLst/>
          </a:prstGeom>
          <a:ln>
            <a:noFill/>
          </a:ln>
        </p:spPr>
      </p:pic>
      <p:sp>
        <p:nvSpPr>
          <p:cNvPr id="12" name="CustomShape 4">
            <a:extLst>
              <a:ext uri="{FF2B5EF4-FFF2-40B4-BE49-F238E27FC236}">
                <a16:creationId xmlns:a16="http://schemas.microsoft.com/office/drawing/2014/main" id="{896B918A-CA5A-794A-85C9-A5606A33961F}"/>
              </a:ext>
            </a:extLst>
          </p:cNvPr>
          <p:cNvSpPr/>
          <p:nvPr/>
        </p:nvSpPr>
        <p:spPr>
          <a:xfrm>
            <a:off x="620508" y="2187239"/>
            <a:ext cx="3566652" cy="3432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500" spc="-1" dirty="0">
                <a:solidFill>
                  <a:srgbClr val="000000"/>
                </a:solidFill>
                <a:latin typeface="Raleway"/>
              </a:rPr>
              <a:t>On saisit plusieurs réponses en indiquant la ou les bonnes réponses.</a:t>
            </a:r>
          </a:p>
          <a:p>
            <a:pPr>
              <a:lnSpc>
                <a:spcPct val="100000"/>
              </a:lnSpc>
            </a:pPr>
            <a:r>
              <a:rPr lang="fr-FR" sz="2500" b="0" strike="noStrike" spc="-1" dirty="0">
                <a:solidFill>
                  <a:srgbClr val="000000"/>
                </a:solidFill>
                <a:latin typeface="Raleway"/>
              </a:rPr>
              <a:t>Pour chaque réponse, on peut donner une indication et donner une rétroaction.</a:t>
            </a:r>
            <a:endParaRPr lang="fr-FR" sz="25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40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DC87084E-CF3D-3041-83F3-845B0F0B2FDC}"/>
              </a:ext>
            </a:extLst>
          </p:cNvPr>
          <p:cNvSpPr/>
          <p:nvPr/>
        </p:nvSpPr>
        <p:spPr>
          <a:xfrm>
            <a:off x="496962" y="1529099"/>
            <a:ext cx="3078445" cy="22322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400" spc="-1" dirty="0">
                <a:solidFill>
                  <a:srgbClr val="000000"/>
                </a:solidFill>
                <a:latin typeface="Raleway"/>
              </a:rPr>
              <a:t>Il est possible de personnaliser la question grâce aux paramètres comportementaux.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58B87E-6946-DE47-B955-39461B1880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050" y="295925"/>
            <a:ext cx="4284321" cy="593021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Image 23">
            <a:extLst>
              <a:ext uri="{FF2B5EF4-FFF2-40B4-BE49-F238E27FC236}">
                <a16:creationId xmlns:a16="http://schemas.microsoft.com/office/drawing/2014/main" id="{DFABBFFD-F391-AD40-BC5A-25F95401ADE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6012000"/>
            <a:ext cx="972000" cy="28800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1595160" y="307492"/>
            <a:ext cx="2678890" cy="1398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spc="-1" dirty="0">
                <a:solidFill>
                  <a:srgbClr val="00B050"/>
                </a:solidFill>
                <a:latin typeface="Raleway"/>
              </a:rPr>
              <a:t>Créer un </a:t>
            </a:r>
          </a:p>
          <a:p>
            <a:pPr>
              <a:lnSpc>
                <a:spcPct val="100000"/>
              </a:lnSpc>
            </a:pPr>
            <a:r>
              <a:rPr lang="fr-FR" sz="3800" spc="-1" dirty="0">
                <a:solidFill>
                  <a:srgbClr val="00B050"/>
                </a:solidFill>
                <a:latin typeface="Raleway"/>
              </a:rPr>
              <a:t>QCM H5P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4DF2835-4C20-564D-A6DE-B0091770F5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91" y="4109663"/>
            <a:ext cx="3881369" cy="1822239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D30989C-DF97-8248-B6C5-97054EA90FF8}"/>
              </a:ext>
            </a:extLst>
          </p:cNvPr>
          <p:cNvCxnSpPr>
            <a:cxnSpLocks/>
          </p:cNvCxnSpPr>
          <p:nvPr/>
        </p:nvCxnSpPr>
        <p:spPr>
          <a:xfrm>
            <a:off x="3621314" y="2907586"/>
            <a:ext cx="61175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AB005BE1-D4F7-9446-85BD-49733AA936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44" y="471876"/>
            <a:ext cx="804571" cy="7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2"/>
          <p:cNvSpPr/>
          <p:nvPr/>
        </p:nvSpPr>
        <p:spPr>
          <a:xfrm>
            <a:off x="1619640" y="343643"/>
            <a:ext cx="70560" cy="1006920"/>
          </a:xfrm>
          <a:prstGeom prst="rect">
            <a:avLst/>
          </a:prstGeom>
          <a:solidFill>
            <a:srgbClr val="EB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3"/>
          <p:cNvSpPr/>
          <p:nvPr/>
        </p:nvSpPr>
        <p:spPr>
          <a:xfrm>
            <a:off x="1811159" y="500631"/>
            <a:ext cx="5956103" cy="7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>
                <a:solidFill>
                  <a:srgbClr val="EB008C"/>
                </a:solidFill>
                <a:latin typeface="Raleway"/>
                <a:ea typeface="DejaVu Sans"/>
              </a:rPr>
              <a:t>Pour aller plus loin</a:t>
            </a:r>
            <a:endParaRPr lang="fr-FR" sz="3800" b="0" strike="noStrike" spc="-1" dirty="0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307177" y="1324387"/>
            <a:ext cx="8808464" cy="13919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spc="-1" dirty="0">
                <a:solidFill>
                  <a:srgbClr val="000000"/>
                </a:solidFill>
                <a:latin typeface="Raleway"/>
                <a:hlinkClick r:id="rId2"/>
              </a:rPr>
              <a:t>https://h5p.org</a:t>
            </a:r>
            <a:r>
              <a:rPr lang="fr-FR" sz="2800" spc="-1" dirty="0">
                <a:solidFill>
                  <a:srgbClr val="000000"/>
                </a:solidFill>
                <a:latin typeface="Raleway"/>
              </a:rPr>
              <a:t> est </a:t>
            </a:r>
            <a:r>
              <a:rPr lang="fr-FR" sz="2800" b="0" strike="noStrike" spc="-1" dirty="0">
                <a:solidFill>
                  <a:srgbClr val="000000"/>
                </a:solidFill>
                <a:latin typeface="Raleway"/>
                <a:ea typeface="DejaVu Sans"/>
              </a:rPr>
              <a:t>le site qui publie les activités H5P . Il en contient plus de 40. Il est possible de s’y créer un compte afin de tester les modules.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24" name="Imag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C01DF9-B42D-7F4B-A468-BD15EEE4E9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266" y="2699325"/>
            <a:ext cx="4754027" cy="28816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8E4A26-44EA-C740-A80D-5C54DEEC18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98" y="274918"/>
            <a:ext cx="1198933" cy="1198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1595160" y="256117"/>
            <a:ext cx="5866560" cy="11573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spc="-1" dirty="0">
                <a:solidFill>
                  <a:srgbClr val="00AD53"/>
                </a:solidFill>
                <a:latin typeface="Raleway"/>
              </a:rPr>
              <a:t>Qu’est-ce que c’est ?</a:t>
            </a:r>
          </a:p>
          <a:p>
            <a:pPr>
              <a:lnSpc>
                <a:spcPct val="100000"/>
              </a:lnSpc>
            </a:pPr>
            <a:r>
              <a:rPr lang="fr-FR" sz="3800" spc="-1" dirty="0">
                <a:solidFill>
                  <a:srgbClr val="00AD53"/>
                </a:solidFill>
                <a:latin typeface="Raleway"/>
              </a:rPr>
              <a:t>A quoi ça sert ?</a:t>
            </a:r>
            <a:endParaRPr lang="fr-FR" sz="3800" b="0" strike="noStrike" spc="-1" dirty="0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399972" y="1947741"/>
            <a:ext cx="8322067" cy="2264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spc="-1" dirty="0">
                <a:solidFill>
                  <a:srgbClr val="000000"/>
                </a:solidFill>
                <a:latin typeface="Raleway"/>
              </a:rPr>
              <a:t>Les activités H5P se présentent sous la forme de modules disponibles dans l’ENT. </a:t>
            </a:r>
          </a:p>
          <a:p>
            <a:pPr>
              <a:lnSpc>
                <a:spcPct val="100000"/>
              </a:lnSpc>
            </a:pPr>
            <a:r>
              <a:rPr lang="fr-FR" sz="2800" spc="-1" dirty="0">
                <a:solidFill>
                  <a:srgbClr val="000000"/>
                </a:solidFill>
                <a:latin typeface="Raleway"/>
              </a:rPr>
              <a:t>Ces outils permettent de créer du contenu interactif dans les classeurs pédagogiques d’ECLAT BFC.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100" name="Image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4BA16B6-428C-E74E-B2C6-EB11A3CDE3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76000"/>
            <a:ext cx="1079998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EB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1595159" y="533520"/>
            <a:ext cx="6439231" cy="789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800" spc="-1" dirty="0">
                <a:solidFill>
                  <a:srgbClr val="EB008C"/>
                </a:solidFill>
                <a:latin typeface="Raleway"/>
                <a:ea typeface="DejaVu Sans"/>
              </a:rPr>
              <a:t>Des </a:t>
            </a:r>
            <a:r>
              <a:rPr lang="fr-FR" sz="3800" b="0" strike="noStrike" spc="-1" dirty="0">
                <a:solidFill>
                  <a:srgbClr val="EB008C"/>
                </a:solidFill>
                <a:latin typeface="Raleway"/>
                <a:ea typeface="DejaVu Sans"/>
              </a:rPr>
              <a:t>exemples de modules</a:t>
            </a:r>
            <a:endParaRPr lang="fr-FR" sz="3800" b="0" strike="noStrike" spc="-1" dirty="0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1950837" y="2856376"/>
            <a:ext cx="4274051" cy="4297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Raleway"/>
              </a:rPr>
              <a:t>QCM : </a:t>
            </a:r>
            <a:r>
              <a:rPr lang="fr-FR" spc="-1" dirty="0">
                <a:solidFill>
                  <a:srgbClr val="000000"/>
                </a:solidFill>
                <a:latin typeface="Raleway"/>
              </a:rPr>
              <a:t>questionnaire à choix multiples</a:t>
            </a:r>
          </a:p>
        </p:txBody>
      </p:sp>
      <p:pic>
        <p:nvPicPr>
          <p:cNvPr id="107" name="Image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FB096C-FCF6-E044-803C-2FBD9D6D4DCF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76000"/>
            <a:ext cx="1080000" cy="576000"/>
          </a:xfrm>
          <a:prstGeom prst="rect">
            <a:avLst/>
          </a:prstGeom>
        </p:spPr>
      </p:pic>
      <p:sp>
        <p:nvSpPr>
          <p:cNvPr id="10" name="CustomShape 4">
            <a:extLst>
              <a:ext uri="{FF2B5EF4-FFF2-40B4-BE49-F238E27FC236}">
                <a16:creationId xmlns:a16="http://schemas.microsoft.com/office/drawing/2014/main" id="{9A38D6F3-3C4D-B84E-9B50-D527765C03F8}"/>
              </a:ext>
            </a:extLst>
          </p:cNvPr>
          <p:cNvSpPr/>
          <p:nvPr/>
        </p:nvSpPr>
        <p:spPr>
          <a:xfrm>
            <a:off x="1966835" y="1712692"/>
            <a:ext cx="6221971" cy="733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Raleway"/>
              </a:rPr>
              <a:t>Glisser les mots : </a:t>
            </a:r>
            <a:r>
              <a:rPr lang="fr-FR" spc="-1" dirty="0">
                <a:solidFill>
                  <a:srgbClr val="000000"/>
                </a:solidFill>
                <a:latin typeface="Raleway"/>
              </a:rPr>
              <a:t>permet de compléter une phrase en glissant-déposant les mots proposés.</a:t>
            </a:r>
            <a:endParaRPr lang="fr-FR" b="0" strike="noStrike" spc="-1" dirty="0"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0260451A-A9D1-1C47-A999-8A6C1E8F4DAC}"/>
              </a:ext>
            </a:extLst>
          </p:cNvPr>
          <p:cNvSpPr/>
          <p:nvPr/>
        </p:nvSpPr>
        <p:spPr>
          <a:xfrm>
            <a:off x="1989902" y="3664460"/>
            <a:ext cx="6198904" cy="712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b="1" spc="-1" dirty="0">
                <a:solidFill>
                  <a:srgbClr val="000000"/>
                </a:solidFill>
                <a:latin typeface="Raleway"/>
              </a:rPr>
              <a:t>Trouver les mots : </a:t>
            </a:r>
            <a:r>
              <a:rPr lang="fr-FR" spc="-1" dirty="0">
                <a:solidFill>
                  <a:srgbClr val="000000"/>
                </a:solidFill>
                <a:latin typeface="Raleway"/>
              </a:rPr>
              <a:t>challenge sous forme de texte où l'élève doit trouver des mots ou expressions spécifiques. </a:t>
            </a:r>
            <a:endParaRPr lang="fr-FR" b="0" strike="noStrike" spc="-1" dirty="0">
              <a:latin typeface="Arial"/>
            </a:endParaRPr>
          </a:p>
        </p:txBody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290FC28F-6ECB-C64E-87B6-FFDD1D7C89D0}"/>
              </a:ext>
            </a:extLst>
          </p:cNvPr>
          <p:cNvSpPr/>
          <p:nvPr/>
        </p:nvSpPr>
        <p:spPr>
          <a:xfrm>
            <a:off x="2066436" y="4966336"/>
            <a:ext cx="5967954" cy="5253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b="1" spc="-1" dirty="0">
                <a:solidFill>
                  <a:srgbClr val="000000"/>
                </a:solidFill>
                <a:latin typeface="Raleway"/>
              </a:rPr>
              <a:t>Texte à trous : </a:t>
            </a:r>
            <a:r>
              <a:rPr lang="fr-FR" spc="-1" dirty="0">
                <a:solidFill>
                  <a:srgbClr val="000000"/>
                </a:solidFill>
                <a:latin typeface="Raleway"/>
              </a:rPr>
              <a:t>questionnaire avec des textes à trous.</a:t>
            </a:r>
            <a:endParaRPr lang="fr-FR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5197FB-0A88-E545-94E3-01D49D18F1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48" y="1555477"/>
            <a:ext cx="804089" cy="9712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B99422-86CC-0C4B-8BBC-A7DEEFB284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473" y="2621579"/>
            <a:ext cx="759364" cy="7398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FB0043-D441-4E4E-AA4D-03FC185386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473" y="3518291"/>
            <a:ext cx="798429" cy="97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2DF7F7-0A40-0A43-9707-4E744E980E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75" y="4630766"/>
            <a:ext cx="791360" cy="9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00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1595160" y="533520"/>
            <a:ext cx="586656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800" b="0" strike="noStrike" spc="-1" dirty="0">
                <a:solidFill>
                  <a:srgbClr val="0092E2"/>
                </a:solidFill>
                <a:latin typeface="Raleway"/>
                <a:ea typeface="DejaVu Sans"/>
              </a:rPr>
              <a:t>D’autres exemples</a:t>
            </a:r>
            <a:endParaRPr lang="fr-FR" sz="3800" b="0" strike="noStrike" spc="-1" dirty="0">
              <a:latin typeface="Arial"/>
            </a:endParaRPr>
          </a:p>
        </p:txBody>
      </p:sp>
      <p:pic>
        <p:nvPicPr>
          <p:cNvPr id="113" name="Image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id="{356A9084-8A3A-314C-9CDB-6DC8081B9EF9}"/>
              </a:ext>
            </a:extLst>
          </p:cNvPr>
          <p:cNvSpPr/>
          <p:nvPr/>
        </p:nvSpPr>
        <p:spPr>
          <a:xfrm>
            <a:off x="2105535" y="1609246"/>
            <a:ext cx="6709692" cy="928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b="1" dirty="0"/>
              <a:t>Quiz arithmétique</a:t>
            </a:r>
            <a:r>
              <a:rPr lang="fr-FR" b="1" spc="-1" dirty="0">
                <a:solidFill>
                  <a:srgbClr val="000000"/>
                </a:solidFill>
                <a:latin typeface="Raleway"/>
              </a:rPr>
              <a:t> : </a:t>
            </a:r>
            <a:r>
              <a:rPr lang="fr-FR" spc="-1" dirty="0">
                <a:solidFill>
                  <a:srgbClr val="000000"/>
                </a:solidFill>
                <a:latin typeface="Raleway"/>
              </a:rPr>
              <a:t>génération automatique de quiz arithmétiques pour l’addition, la soustraction, la multiplication et la division.</a:t>
            </a:r>
            <a:endParaRPr lang="fr-FR" b="0" strike="noStrike" spc="-1" dirty="0"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3D3A93-C210-FF4D-8A77-589C64A656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23" y="1568395"/>
            <a:ext cx="914941" cy="914941"/>
          </a:xfrm>
          <a:prstGeom prst="rect">
            <a:avLst/>
          </a:prstGeom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2AC5F4F0-1196-2B44-9928-777913BB1AB5}"/>
              </a:ext>
            </a:extLst>
          </p:cNvPr>
          <p:cNvSpPr/>
          <p:nvPr/>
        </p:nvSpPr>
        <p:spPr>
          <a:xfrm>
            <a:off x="2105535" y="2674959"/>
            <a:ext cx="6355233" cy="697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b="1" spc="-1" dirty="0">
                <a:solidFill>
                  <a:srgbClr val="000000"/>
                </a:solidFill>
                <a:latin typeface="Raleway"/>
              </a:rPr>
              <a:t>Vidéo interactive : </a:t>
            </a:r>
            <a:r>
              <a:rPr lang="fr-FR" spc="-1" dirty="0">
                <a:solidFill>
                  <a:srgbClr val="000000"/>
                </a:solidFill>
                <a:latin typeface="Raleway"/>
              </a:rPr>
              <a:t>ajoutez des textes, des tâches et d'autres médias sur votre vidéo.</a:t>
            </a:r>
            <a:endParaRPr lang="fr-FR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1CD0B6-D3FE-4044-8ED2-D165728D52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24" y="2629902"/>
            <a:ext cx="1178791" cy="792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9761D75-8837-2840-B214-D44FBD0C35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77" y="4722347"/>
            <a:ext cx="1085046" cy="900000"/>
          </a:xfrm>
          <a:prstGeom prst="rect">
            <a:avLst/>
          </a:prstGeom>
        </p:spPr>
      </p:pic>
      <p:sp>
        <p:nvSpPr>
          <p:cNvPr id="12" name="CustomShape 4">
            <a:extLst>
              <a:ext uri="{FF2B5EF4-FFF2-40B4-BE49-F238E27FC236}">
                <a16:creationId xmlns:a16="http://schemas.microsoft.com/office/drawing/2014/main" id="{A63EC407-68CE-E44D-A17F-090CACC7B036}"/>
              </a:ext>
            </a:extLst>
          </p:cNvPr>
          <p:cNvSpPr/>
          <p:nvPr/>
        </p:nvSpPr>
        <p:spPr>
          <a:xfrm>
            <a:off x="2105536" y="4820581"/>
            <a:ext cx="6355233" cy="697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b="1" spc="-1" dirty="0">
                <a:solidFill>
                  <a:srgbClr val="000000"/>
                </a:solidFill>
                <a:latin typeface="Raleway"/>
              </a:rPr>
              <a:t>Vrai / Faux : </a:t>
            </a:r>
            <a:r>
              <a:rPr lang="fr-FR" spc="-1" dirty="0">
                <a:solidFill>
                  <a:srgbClr val="000000"/>
                </a:solidFill>
                <a:latin typeface="Raleway"/>
              </a:rPr>
              <a:t>questionnaire avec uniquement deux réponses possibles : vrai ou faux</a:t>
            </a:r>
            <a:endParaRPr lang="fr-FR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F76247-718A-C545-A4BF-AA4C461E7D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75" y="3639463"/>
            <a:ext cx="1047635" cy="936000"/>
          </a:xfrm>
          <a:prstGeom prst="rect">
            <a:avLst/>
          </a:prstGeom>
        </p:spPr>
      </p:pic>
      <p:sp>
        <p:nvSpPr>
          <p:cNvPr id="14" name="CustomShape 4">
            <a:extLst>
              <a:ext uri="{FF2B5EF4-FFF2-40B4-BE49-F238E27FC236}">
                <a16:creationId xmlns:a16="http://schemas.microsoft.com/office/drawing/2014/main" id="{7131D5AC-B6C4-634E-8D8E-3FC00F495925}"/>
              </a:ext>
            </a:extLst>
          </p:cNvPr>
          <p:cNvSpPr/>
          <p:nvPr/>
        </p:nvSpPr>
        <p:spPr>
          <a:xfrm>
            <a:off x="2105536" y="3604965"/>
            <a:ext cx="6355233" cy="1004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b="1" dirty="0"/>
              <a:t>Glisser-déposer</a:t>
            </a:r>
            <a:r>
              <a:rPr lang="fr-FR" b="1" spc="-1" dirty="0">
                <a:solidFill>
                  <a:srgbClr val="000000"/>
                </a:solidFill>
                <a:latin typeface="Raleway"/>
              </a:rPr>
              <a:t> : </a:t>
            </a:r>
            <a:r>
              <a:rPr lang="fr-FR" spc="-1" dirty="0">
                <a:solidFill>
                  <a:srgbClr val="000000"/>
                </a:solidFill>
                <a:latin typeface="Raleway"/>
              </a:rPr>
              <a:t>permet de répondre à un questionnaire ou une problématique en glissant-déposant les réponses sur les zones correctes (représentées par des images).</a:t>
            </a:r>
            <a:endParaRPr lang="fr-FR" b="0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D3F597-38C4-F44A-8998-6C9F1B87F8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76000"/>
            <a:ext cx="1080000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E81760F-3B79-9840-8491-34AC7E050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70" y="3758886"/>
            <a:ext cx="6516828" cy="245749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9" name="Imag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1595159" y="533520"/>
            <a:ext cx="6850197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3800" spc="-1" dirty="0">
                <a:solidFill>
                  <a:srgbClr val="F69C26"/>
                </a:solidFill>
                <a:latin typeface="Raleway"/>
                <a:ea typeface="DejaVu Sans"/>
              </a:rPr>
              <a:t>L</a:t>
            </a:r>
            <a:r>
              <a:rPr lang="fr-FR" sz="3800" b="0" strike="noStrike" spc="-1" dirty="0">
                <a:solidFill>
                  <a:srgbClr val="F69C26"/>
                </a:solidFill>
                <a:latin typeface="Raleway"/>
                <a:ea typeface="DejaVu Sans"/>
              </a:rPr>
              <a:t>e rendu </a:t>
            </a:r>
            <a:r>
              <a:rPr lang="fr-FR" sz="3800" spc="-1" dirty="0">
                <a:solidFill>
                  <a:srgbClr val="F69C26"/>
                </a:solidFill>
                <a:latin typeface="Raleway"/>
              </a:rPr>
              <a:t>« Glisser les mots »</a:t>
            </a:r>
            <a:endParaRPr lang="fr-FR" sz="3800" b="0" strike="noStrike" spc="-1" dirty="0">
              <a:latin typeface="Arial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080888F-98F8-0848-81B7-7D577FBB5D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55" y="1326211"/>
            <a:ext cx="6733661" cy="235489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8ECAF5C-B003-A04A-AFFE-F8A2C24253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44" y="349033"/>
            <a:ext cx="834492" cy="100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1595160" y="533520"/>
            <a:ext cx="6922116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3800" spc="-1" dirty="0">
                <a:solidFill>
                  <a:srgbClr val="00AD53"/>
                </a:solidFill>
                <a:latin typeface="Raleway"/>
              </a:rPr>
              <a:t>Le rendu « Trouver les mots » </a:t>
            </a:r>
          </a:p>
          <a:p>
            <a:pPr>
              <a:lnSpc>
                <a:spcPct val="100000"/>
              </a:lnSpc>
            </a:pPr>
            <a:endParaRPr lang="fr-FR" sz="3800" b="0" strike="noStrike" spc="-1" dirty="0">
              <a:latin typeface="Arial"/>
            </a:endParaRPr>
          </a:p>
        </p:txBody>
      </p:sp>
      <p:pic>
        <p:nvPicPr>
          <p:cNvPr id="100" name="Image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4E2152C-A617-4E48-A22E-0DBC902036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365178"/>
            <a:ext cx="827997" cy="100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A35DF92-81B3-894F-8A59-21130604AC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073" y="1357200"/>
            <a:ext cx="5893886" cy="397508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6469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235DF08-0596-DA4D-8658-A38B07DCA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5" y="1408570"/>
            <a:ext cx="5114275" cy="2725631"/>
          </a:xfrm>
          <a:prstGeom prst="rect">
            <a:avLst/>
          </a:prstGeom>
          <a:ln>
            <a:solidFill>
              <a:srgbClr val="EB008C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A21423-9988-C242-9FB4-80DBBC49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2" t="2120" r="1807" b="1825"/>
          <a:stretch/>
        </p:blipFill>
        <p:spPr>
          <a:xfrm>
            <a:off x="3951710" y="2702104"/>
            <a:ext cx="4820203" cy="2977184"/>
          </a:xfrm>
          <a:prstGeom prst="rect">
            <a:avLst/>
          </a:prstGeom>
          <a:ln>
            <a:solidFill>
              <a:srgbClr val="EB008C"/>
            </a:solidFill>
          </a:ln>
        </p:spPr>
      </p:pic>
      <p:sp>
        <p:nvSpPr>
          <p:cNvPr id="103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EB008C"/>
          </a:solidFill>
          <a:ln>
            <a:solidFill>
              <a:srgbClr val="EB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1512967" y="533520"/>
            <a:ext cx="7199520" cy="737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3800" spc="-1" dirty="0">
                <a:solidFill>
                  <a:srgbClr val="EB008C"/>
                </a:solidFill>
                <a:latin typeface="Raleway"/>
                <a:ea typeface="DejaVu Sans"/>
              </a:rPr>
              <a:t>Le rendu </a:t>
            </a:r>
            <a:r>
              <a:rPr lang="fr-FR" sz="3800" spc="-1" dirty="0">
                <a:solidFill>
                  <a:srgbClr val="EB008C"/>
                </a:solidFill>
                <a:latin typeface="Raleway"/>
              </a:rPr>
              <a:t>« Texte à trous » </a:t>
            </a:r>
          </a:p>
          <a:p>
            <a:endParaRPr lang="fr-FR" sz="3800" b="0" strike="noStrike" spc="-1" dirty="0">
              <a:latin typeface="Arial"/>
            </a:endParaRPr>
          </a:p>
        </p:txBody>
      </p:sp>
      <p:pic>
        <p:nvPicPr>
          <p:cNvPr id="107" name="Image 2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5805360"/>
            <a:ext cx="1740240" cy="525600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DE9E92A-54F9-5E4D-85D0-8A0B882D6AC6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99" y="354904"/>
            <a:ext cx="82800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009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C3322C2-40BC-F54A-9A83-E74B87D9BE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78" y="396000"/>
            <a:ext cx="936901" cy="837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5AF21C-F252-B34C-B036-71214B68FF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68" y="1140600"/>
            <a:ext cx="4063517" cy="46073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BAABD98-5ED5-4543-9C62-59715B7097AD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695" y="1175513"/>
            <a:ext cx="4361372" cy="4902948"/>
          </a:xfrm>
          <a:prstGeom prst="rect">
            <a:avLst/>
          </a:prstGeom>
        </p:spPr>
      </p:pic>
      <p:sp>
        <p:nvSpPr>
          <p:cNvPr id="104" name="CustomShape 3"/>
          <p:cNvSpPr/>
          <p:nvPr/>
        </p:nvSpPr>
        <p:spPr>
          <a:xfrm>
            <a:off x="1595159" y="461600"/>
            <a:ext cx="7086504" cy="737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3800" spc="-1" dirty="0">
                <a:solidFill>
                  <a:srgbClr val="0092E3"/>
                </a:solidFill>
                <a:latin typeface="Raleway"/>
                <a:ea typeface="DejaVu Sans"/>
              </a:rPr>
              <a:t>Le rendu</a:t>
            </a:r>
            <a:r>
              <a:rPr lang="fr-FR" sz="3800" spc="-1" dirty="0">
                <a:solidFill>
                  <a:srgbClr val="0092E3"/>
                </a:solidFill>
                <a:latin typeface="Raleway"/>
              </a:rPr>
              <a:t> « Glisser-déposer »</a:t>
            </a:r>
          </a:p>
          <a:p>
            <a:pPr>
              <a:lnSpc>
                <a:spcPct val="100000"/>
              </a:lnSpc>
            </a:pPr>
            <a:r>
              <a:rPr lang="fr-FR" sz="3800" spc="-1" dirty="0">
                <a:solidFill>
                  <a:srgbClr val="0092E3"/>
                </a:solidFill>
                <a:latin typeface="Raleway"/>
                <a:ea typeface="DejaVu Sans"/>
              </a:rPr>
              <a:t> </a:t>
            </a:r>
            <a:endParaRPr lang="fr-FR" sz="3800" b="0" strike="noStrike" spc="-1" dirty="0">
              <a:solidFill>
                <a:srgbClr val="0092E3"/>
              </a:solidFill>
              <a:latin typeface="Arial"/>
            </a:endParaRPr>
          </a:p>
        </p:txBody>
      </p:sp>
      <p:pic>
        <p:nvPicPr>
          <p:cNvPr id="13" name="Image 23">
            <a:extLst>
              <a:ext uri="{FF2B5EF4-FFF2-40B4-BE49-F238E27FC236}">
                <a16:creationId xmlns:a16="http://schemas.microsoft.com/office/drawing/2014/main" id="{41CEACB6-E830-B545-AE84-5254FA66087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6012000"/>
            <a:ext cx="972000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71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4">
            <a:extLst>
              <a:ext uri="{FF2B5EF4-FFF2-40B4-BE49-F238E27FC236}">
                <a16:creationId xmlns:a16="http://schemas.microsoft.com/office/drawing/2014/main" id="{9A38D6F3-3C4D-B84E-9B50-D527765C03F8}"/>
              </a:ext>
            </a:extLst>
          </p:cNvPr>
          <p:cNvSpPr/>
          <p:nvPr/>
        </p:nvSpPr>
        <p:spPr>
          <a:xfrm>
            <a:off x="292608" y="1252865"/>
            <a:ext cx="8604504" cy="750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  <a:latin typeface="Raleway"/>
              </a:rPr>
              <a:t>Dans le classeur pédagogique de l’ENT, on crée d’abord une activité. Cette activité va contenir un module H5P. 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22" name="CustomShape 4">
            <a:extLst>
              <a:ext uri="{FF2B5EF4-FFF2-40B4-BE49-F238E27FC236}">
                <a16:creationId xmlns:a16="http://schemas.microsoft.com/office/drawing/2014/main" id="{F0E72A03-2E52-0E43-9F54-5FA14A32733D}"/>
              </a:ext>
            </a:extLst>
          </p:cNvPr>
          <p:cNvSpPr/>
          <p:nvPr/>
        </p:nvSpPr>
        <p:spPr>
          <a:xfrm>
            <a:off x="493776" y="5065497"/>
            <a:ext cx="8079616" cy="895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500" spc="-1" dirty="0">
                <a:solidFill>
                  <a:srgbClr val="000000"/>
                </a:solidFill>
                <a:latin typeface="Raleway"/>
              </a:rPr>
              <a:t>On clique sur cette icône en forme de puzzle pour créer un module H5P.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1403640" y="350280"/>
            <a:ext cx="70560" cy="1006920"/>
          </a:xfrm>
          <a:prstGeom prst="rect">
            <a:avLst/>
          </a:prstGeom>
          <a:solidFill>
            <a:srgbClr val="F69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1451323" y="543794"/>
            <a:ext cx="7636683" cy="737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spc="-1" dirty="0">
                <a:solidFill>
                  <a:srgbClr val="F69C26"/>
                </a:solidFill>
                <a:latin typeface="Raleway"/>
              </a:rPr>
              <a:t>Comment créer un exercice H5P ? </a:t>
            </a:r>
          </a:p>
        </p:txBody>
      </p:sp>
      <p:pic>
        <p:nvPicPr>
          <p:cNvPr id="107" name="Image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01160" y="6012000"/>
            <a:ext cx="972000" cy="288000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6E77E0A-2326-8C40-834E-F03BE9945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76000"/>
            <a:ext cx="1080000" cy="576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BB680B-191F-2D4D-835E-620A3F1A5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2098496"/>
            <a:ext cx="7277100" cy="2743200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E58D726-AED5-EC43-8F48-080B1F43CE4C}"/>
              </a:ext>
            </a:extLst>
          </p:cNvPr>
          <p:cNvCxnSpPr>
            <a:cxnSpLocks/>
          </p:cNvCxnSpPr>
          <p:nvPr/>
        </p:nvCxnSpPr>
        <p:spPr>
          <a:xfrm flipV="1">
            <a:off x="4387065" y="4789843"/>
            <a:ext cx="1273996" cy="285592"/>
          </a:xfrm>
          <a:prstGeom prst="straightConnector1">
            <a:avLst/>
          </a:prstGeom>
          <a:ln w="38100">
            <a:solidFill>
              <a:srgbClr val="F69C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39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417</Words>
  <Application>Microsoft Macintosh PowerPoint</Application>
  <PresentationFormat>Affichage à l'écran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DejaVu Sans</vt:lpstr>
      <vt:lpstr>Raleway</vt:lpstr>
      <vt:lpstr>Symbol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bonzoms</dc:creator>
  <dc:description/>
  <cp:lastModifiedBy>Ahmed</cp:lastModifiedBy>
  <cp:revision>124</cp:revision>
  <cp:lastPrinted>2017-12-20T17:35:17Z</cp:lastPrinted>
  <dcterms:modified xsi:type="dcterms:W3CDTF">2020-02-02T22:19:21Z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