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_rels/presentation.xml.rels" ContentType="application/vnd.openxmlformats-package.relationships+xml"/>
  <Override PartName="/ppt/media/image11.png" ContentType="image/png"/>
  <Override PartName="/ppt/media/image1.jpeg" ContentType="image/jpeg"/>
  <Override PartName="/ppt/media/image3.png" ContentType="image/png"/>
  <Override PartName="/ppt/media/image23.png" ContentType="image/png"/>
  <Override PartName="/ppt/media/image22.png" ContentType="image/png"/>
  <Override PartName="/ppt/media/image7.png" ContentType="image/png"/>
  <Override PartName="/ppt/media/image2.png" ContentType="image/png"/>
  <Override PartName="/ppt/media/image25.png" ContentType="image/png"/>
  <Override PartName="/ppt/media/image8.jpeg" ContentType="image/jpeg"/>
  <Override PartName="/ppt/media/image17.png" ContentType="image/png"/>
  <Override PartName="/ppt/media/image4.png" ContentType="image/png"/>
  <Override PartName="/ppt/media/image24.png" ContentType="image/png"/>
  <Override PartName="/ppt/media/image9.png" ContentType="image/png"/>
  <Override PartName="/ppt/media/image10.png" ContentType="image/png"/>
  <Override PartName="/ppt/media/image12.png" ContentType="image/png"/>
  <Override PartName="/ppt/media/image13.png" ContentType="image/png"/>
  <Override PartName="/ppt/media/image16.png" ContentType="image/png"/>
  <Override PartName="/ppt/media/image18.png" ContentType="image/png"/>
  <Override PartName="/ppt/media/image19.png" ContentType="image/png"/>
  <Override PartName="/ppt/media/image14.png" ContentType="image/png"/>
  <Override PartName="/ppt/media/image20.png" ContentType="image/png"/>
  <Override PartName="/ppt/media/image5.png" ContentType="image/png"/>
  <Override PartName="/ppt/media/image15.png" ContentType="image/png"/>
  <Override PartName="/ppt/media/image21.png" ContentType="image/png"/>
  <Override PartName="/ppt/media/image6.png" ContentType="image/png"/>
  <Override PartName="/ppt/media/image2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92.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93.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0.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_rels/slideLayout96.xml.rels" ContentType="application/vnd.openxmlformats-package.relationships+xml"/>
  <Override PartName="/ppt/slideLayouts/_rels/slideLayout74.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86.xml.rels" ContentType="application/vnd.openxmlformats-package.relationships+xml"/>
  <Override PartName="/ppt/slideLayouts/_rels/slideLayout78.xml.rels" ContentType="application/vnd.openxmlformats-package.relationships+xml"/>
  <Override PartName="/ppt/slideLayouts/_rels/slideLayout71.xml.rels" ContentType="application/vnd.openxmlformats-package.relationships+xml"/>
  <Override PartName="/ppt/slideLayouts/_rels/slideLayout82.xml.rels" ContentType="application/vnd.openxmlformats-package.relationships+xml"/>
  <Override PartName="/ppt/slideLayouts/_rels/slideLayout24.xml.rels" ContentType="application/vnd.openxmlformats-package.relationships+xml"/>
  <Override PartName="/ppt/slideLayouts/_rels/slideLayout88.xml.rels" ContentType="application/vnd.openxmlformats-package.relationships+xml"/>
  <Override PartName="/ppt/slideLayouts/_rels/slideLayout73.xml.rels" ContentType="application/vnd.openxmlformats-package.relationships+xml"/>
  <Override PartName="/ppt/slideLayouts/_rels/slideLayout87.xml.rels" ContentType="application/vnd.openxmlformats-package.relationships+xml"/>
  <Override PartName="/ppt/slideLayouts/_rels/slideLayout80.xml.rels" ContentType="application/vnd.openxmlformats-package.relationships+xml"/>
  <Override PartName="/ppt/slideLayouts/_rels/slideLayout22.xml.rels" ContentType="application/vnd.openxmlformats-package.relationships+xml"/>
  <Override PartName="/ppt/slideLayouts/_rels/slideLayout72.xml.rels" ContentType="application/vnd.openxmlformats-package.relationships+xml"/>
  <Override PartName="/ppt/slideLayouts/_rels/slideLayout85.xml.rels" ContentType="application/vnd.openxmlformats-package.relationships+xml"/>
  <Override PartName="/ppt/slideLayouts/_rels/slideLayout63.xml.rels" ContentType="application/vnd.openxmlformats-package.relationships+xml"/>
  <Override PartName="/ppt/slideLayouts/_rels/slideLayout81.xml.rels" ContentType="application/vnd.openxmlformats-package.relationships+xml"/>
  <Override PartName="/ppt/slideLayouts/_rels/slideLayout23.xml.rels" ContentType="application/vnd.openxmlformats-package.relationships+xml"/>
  <Override PartName="/ppt/slideLayouts/_rels/slideLayout84.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83.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79.xml.rels" ContentType="application/vnd.openxmlformats-package.relationships+xml"/>
  <Override PartName="/ppt/slideLayouts/_rels/slideLayout5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6.xml.rels" ContentType="application/vnd.openxmlformats-package.relationships+xml"/>
  <Override PartName="/ppt/slideLayouts/_rels/slideLayout94.xml.rels" ContentType="application/vnd.openxmlformats-package.relationships+xml"/>
  <Override PartName="/ppt/slideLayouts/_rels/slideLayout93.xml.rels" ContentType="application/vnd.openxmlformats-package.relationships+xml"/>
  <Override PartName="/ppt/slideLayouts/_rels/slideLayout35.xml.rels" ContentType="application/vnd.openxmlformats-package.relationships+xml"/>
  <Override PartName="/ppt/slideLayouts/_rels/slideLayout77.xml.rels" ContentType="application/vnd.openxmlformats-package.relationships+xml"/>
  <Override PartName="/ppt/slideLayouts/_rels/slideLayout45.xml.rels" ContentType="application/vnd.openxmlformats-package.relationships+xml"/>
  <Override PartName="/ppt/slideLayouts/_rels/slideLayout92.xml.rels" ContentType="application/vnd.openxmlformats-package.relationships+xml"/>
  <Override PartName="/ppt/slideLayouts/_rels/slideLayout34.xml.rels" ContentType="application/vnd.openxmlformats-package.relationships+xml"/>
  <Override PartName="/ppt/slideLayouts/_rels/slideLayout43.xml.rels" ContentType="application/vnd.openxmlformats-package.relationships+xml"/>
  <Override PartName="/ppt/slideLayouts/_rels/slideLayout33.xml.rels" ContentType="application/vnd.openxmlformats-package.relationships+xml"/>
  <Override PartName="/ppt/slideLayouts/_rels/slideLayout91.xml.rels" ContentType="application/vnd.openxmlformats-package.relationships+xml"/>
  <Override PartName="/ppt/slideLayouts/_rels/slideLayout15.xml.rels" ContentType="application/vnd.openxmlformats-package.relationships+xml"/>
  <Override PartName="/ppt/slideLayouts/_rels/slideLayout89.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4.xml.rels" ContentType="application/vnd.openxmlformats-package.relationships+xml"/>
  <Override PartName="/ppt/slideLayouts/_rels/slideLayout48.xml.rels" ContentType="application/vnd.openxmlformats-package.relationships+xml"/>
  <Override PartName="/ppt/slideLayouts/_rels/slideLayout16.xml.rels" ContentType="application/vnd.openxmlformats-package.relationships+xml"/>
  <Override PartName="/ppt/slideLayouts/_rels/slideLayout90.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2.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21.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Layouts/slideLayout66.xml" ContentType="application/vnd.openxmlformats-officedocument.presentationml.slideLayout+xml"/>
  <Override PartName="/ppt/slideLayouts/slideLayout81.xml" ContentType="application/vnd.openxmlformats-officedocument.presentationml.slideLayout+xml"/>
  <Override PartName="/ppt/slideLayouts/slideLayout67.xml" ContentType="application/vnd.openxmlformats-officedocument.presentationml.slideLayout+xml"/>
  <Override PartName="/ppt/slideLayouts/slideLayout82.xml" ContentType="application/vnd.openxmlformats-officedocument.presentationml.slideLayout+xml"/>
  <Override PartName="/ppt/slideLayouts/slideLayout68.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9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6"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4"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5"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6"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7"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5"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7"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0"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4"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6"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7"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2"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4"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5"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6"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7"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8"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9"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5"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7"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0"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4"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6"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7"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2"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14"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5"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6"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7"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8"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9"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25"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27"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2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3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3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3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3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3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3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40"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4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4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44"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46"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47"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4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2"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54"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5"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6"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7"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8"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9"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66"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68"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7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71"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75"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76"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77"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7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1"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5"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7"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88"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2"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3"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5"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6"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7"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8"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9"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0"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06"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08"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1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11"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3"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15"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16"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17"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1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2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21"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2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2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25"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27"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28"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3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2"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3"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35"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6"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7"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8"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9"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40"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46"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48"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5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51"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3"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55"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56"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57"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5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6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61"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6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6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65"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67"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68"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7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2"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3"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75"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6"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7"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8"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79"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80"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87"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89"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91"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92"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4"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4"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96"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97"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98"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2"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5"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6"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8"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9"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11"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2"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3"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4"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16"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7"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8"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9"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0"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1"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1" name="Image 6" descr=""/>
          <p:cNvPicPr/>
          <p:nvPr/>
        </p:nvPicPr>
        <p:blipFill>
          <a:blip r:embed="rId2"/>
          <a:stretch/>
        </p:blipFill>
        <p:spPr>
          <a:xfrm>
            <a:off x="338040" y="101160"/>
            <a:ext cx="983520" cy="617040"/>
          </a:xfrm>
          <a:prstGeom prst="rect">
            <a:avLst/>
          </a:prstGeom>
          <a:ln w="0">
            <a:noFill/>
          </a:ln>
        </p:spPr>
      </p:pic>
      <p:sp>
        <p:nvSpPr>
          <p:cNvPr id="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41" name="Image 6" descr=""/>
          <p:cNvPicPr/>
          <p:nvPr/>
        </p:nvPicPr>
        <p:blipFill>
          <a:blip r:embed="rId2"/>
          <a:stretch/>
        </p:blipFill>
        <p:spPr>
          <a:xfrm>
            <a:off x="338040" y="101160"/>
            <a:ext cx="983520" cy="617040"/>
          </a:xfrm>
          <a:prstGeom prst="rect">
            <a:avLst/>
          </a:prstGeom>
          <a:ln w="0">
            <a:noFill/>
          </a:ln>
        </p:spPr>
      </p:pic>
      <p:sp>
        <p:nvSpPr>
          <p:cNvPr id="4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81" name="Image 6" descr=""/>
          <p:cNvPicPr/>
          <p:nvPr/>
        </p:nvPicPr>
        <p:blipFill>
          <a:blip r:embed="rId2"/>
          <a:stretch/>
        </p:blipFill>
        <p:spPr>
          <a:xfrm>
            <a:off x="338040" y="101160"/>
            <a:ext cx="982800" cy="616320"/>
          </a:xfrm>
          <a:prstGeom prst="rect">
            <a:avLst/>
          </a:prstGeom>
          <a:ln w="0">
            <a:noFill/>
          </a:ln>
        </p:spPr>
      </p:pic>
      <p:sp>
        <p:nvSpPr>
          <p:cNvPr id="8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8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121" name="Image 6" descr=""/>
          <p:cNvPicPr/>
          <p:nvPr/>
        </p:nvPicPr>
        <p:blipFill>
          <a:blip r:embed="rId2"/>
          <a:stretch/>
        </p:blipFill>
        <p:spPr>
          <a:xfrm>
            <a:off x="338040" y="101160"/>
            <a:ext cx="983520" cy="617040"/>
          </a:xfrm>
          <a:prstGeom prst="rect">
            <a:avLst/>
          </a:prstGeom>
          <a:ln w="0">
            <a:noFill/>
          </a:ln>
        </p:spPr>
      </p:pic>
      <p:sp>
        <p:nvSpPr>
          <p:cNvPr id="12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12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161" name="Image 6" descr=""/>
          <p:cNvPicPr/>
          <p:nvPr/>
        </p:nvPicPr>
        <p:blipFill>
          <a:blip r:embed="rId2"/>
          <a:stretch/>
        </p:blipFill>
        <p:spPr>
          <a:xfrm>
            <a:off x="338040" y="101160"/>
            <a:ext cx="983520" cy="617040"/>
          </a:xfrm>
          <a:prstGeom prst="rect">
            <a:avLst/>
          </a:prstGeom>
          <a:ln w="0">
            <a:noFill/>
          </a:ln>
        </p:spPr>
      </p:pic>
      <p:sp>
        <p:nvSpPr>
          <p:cNvPr id="162" name="PlaceHolder 1"/>
          <p:cNvSpPr>
            <a:spLocks noGrp="1"/>
          </p:cNvSpPr>
          <p:nvPr>
            <p:ph type="title"/>
          </p:nvPr>
        </p:nvSpPr>
        <p:spPr>
          <a:xfrm>
            <a:off x="457200" y="204840"/>
            <a:ext cx="8228880" cy="85896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63" name="PlaceHolder 2"/>
          <p:cNvSpPr>
            <a:spLocks noGrp="1"/>
          </p:cNvSpPr>
          <p:nvPr>
            <p:ph type="body"/>
          </p:nvPr>
        </p:nvSpPr>
        <p:spPr>
          <a:xfrm>
            <a:off x="457200" y="1203480"/>
            <a:ext cx="8228880" cy="1422360"/>
          </a:xfrm>
          <a:prstGeom prst="rect">
            <a:avLst/>
          </a:prstGeom>
          <a:noFill/>
          <a:ln w="0">
            <a:noFill/>
          </a:ln>
        </p:spPr>
        <p:txBody>
          <a:bodyPr lIns="0" rIns="0" tIns="0" bIns="0" anchor="t">
            <a:normAutofit fontScale="60000"/>
          </a:bodyPr>
          <a:p>
            <a:pPr marL="259200" indent="-1944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518400" indent="-1944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777600" indent="-1728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036800" indent="-1296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1296000" indent="-1296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1555200" indent="-1296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1814400" indent="-1296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64" name="PlaceHolder 3"/>
          <p:cNvSpPr>
            <a:spLocks noGrp="1"/>
          </p:cNvSpPr>
          <p:nvPr>
            <p:ph type="body"/>
          </p:nvPr>
        </p:nvSpPr>
        <p:spPr>
          <a:xfrm>
            <a:off x="457200" y="2761920"/>
            <a:ext cx="8228880" cy="1422360"/>
          </a:xfrm>
          <a:prstGeom prst="rect">
            <a:avLst/>
          </a:prstGeom>
          <a:noFill/>
          <a:ln w="0">
            <a:noFill/>
          </a:ln>
        </p:spPr>
        <p:txBody>
          <a:bodyPr lIns="0" rIns="0" tIns="0" bIns="0" anchor="t">
            <a:normAutofit fontScale="60000"/>
          </a:bodyPr>
          <a:p>
            <a:pPr marL="259200" indent="-1944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518400" indent="-1944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777600" indent="-1728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036800" indent="-1296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1296000" indent="-1296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1555200" indent="-1296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1814400" indent="-1296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202" name="Image 6" descr=""/>
          <p:cNvPicPr/>
          <p:nvPr/>
        </p:nvPicPr>
        <p:blipFill>
          <a:blip r:embed="rId2"/>
          <a:stretch/>
        </p:blipFill>
        <p:spPr>
          <a:xfrm>
            <a:off x="338040" y="101160"/>
            <a:ext cx="985680" cy="619200"/>
          </a:xfrm>
          <a:prstGeom prst="rect">
            <a:avLst/>
          </a:prstGeom>
          <a:ln w="0">
            <a:noFill/>
          </a:ln>
        </p:spPr>
      </p:pic>
      <p:sp>
        <p:nvSpPr>
          <p:cNvPr id="20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204"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242" name="Image 6" descr=""/>
          <p:cNvPicPr/>
          <p:nvPr/>
        </p:nvPicPr>
        <p:blipFill>
          <a:blip r:embed="rId2"/>
          <a:stretch/>
        </p:blipFill>
        <p:spPr>
          <a:xfrm>
            <a:off x="338040" y="101160"/>
            <a:ext cx="983520" cy="617040"/>
          </a:xfrm>
          <a:prstGeom prst="rect">
            <a:avLst/>
          </a:prstGeom>
          <a:ln w="0">
            <a:noFill/>
          </a:ln>
        </p:spPr>
      </p:pic>
      <p:sp>
        <p:nvSpPr>
          <p:cNvPr id="24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244"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1" name="Line 1"/>
          <p:cNvSpPr/>
          <p:nvPr/>
        </p:nvSpPr>
        <p:spPr>
          <a:xfrm>
            <a:off x="395280" y="4783320"/>
            <a:ext cx="8353080" cy="360"/>
          </a:xfrm>
          <a:prstGeom prst="line">
            <a:avLst/>
          </a:prstGeom>
          <a:ln w="10080">
            <a:solidFill>
              <a:srgbClr val="000000"/>
            </a:solidFill>
            <a:round/>
          </a:ln>
        </p:spPr>
        <p:style>
          <a:lnRef idx="0"/>
          <a:fillRef idx="0"/>
          <a:effectRef idx="0"/>
          <a:fontRef idx="minor"/>
        </p:style>
        <p:txBody>
          <a:bodyPr lIns="90000" rIns="90000" tIns="45000" bIns="45000" anchor="t" anchorCtr="1">
            <a:noAutofit/>
          </a:bodyPr>
          <a:p>
            <a:endParaRPr b="0" lang="fr-FR" sz="1800" spc="-1" strike="noStrike">
              <a:solidFill>
                <a:srgbClr val="000000"/>
              </a:solidFill>
              <a:latin typeface="Arial"/>
            </a:endParaRPr>
          </a:p>
        </p:txBody>
      </p:sp>
      <p:pic>
        <p:nvPicPr>
          <p:cNvPr id="282" name="Image 6" descr=""/>
          <p:cNvPicPr/>
          <p:nvPr/>
        </p:nvPicPr>
        <p:blipFill>
          <a:blip r:embed="rId2"/>
          <a:stretch/>
        </p:blipFill>
        <p:spPr>
          <a:xfrm>
            <a:off x="338040" y="101160"/>
            <a:ext cx="983520" cy="617040"/>
          </a:xfrm>
          <a:prstGeom prst="rect">
            <a:avLst/>
          </a:prstGeom>
          <a:ln w="0">
            <a:noFill/>
          </a:ln>
        </p:spPr>
      </p:pic>
      <p:pic>
        <p:nvPicPr>
          <p:cNvPr id="283" name="Image 2" descr=""/>
          <p:cNvPicPr/>
          <p:nvPr/>
        </p:nvPicPr>
        <p:blipFill>
          <a:blip r:embed="rId3"/>
          <a:stretch/>
        </p:blipFill>
        <p:spPr>
          <a:xfrm>
            <a:off x="378360" y="204120"/>
            <a:ext cx="5110920" cy="3221640"/>
          </a:xfrm>
          <a:prstGeom prst="rect">
            <a:avLst/>
          </a:prstGeom>
          <a:ln w="0">
            <a:noFill/>
          </a:ln>
        </p:spPr>
      </p:pic>
      <p:sp>
        <p:nvSpPr>
          <p:cNvPr id="28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285"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hyperlink" Target="https://edubase.eduscol.education.fr/rss" TargetMode="External"/><Relationship Id="rId3" Type="http://schemas.openxmlformats.org/officeDocument/2006/relationships/hyperlink" Target="https://tube-numerique-educatif.apps.education.fr/" TargetMode="External"/><Relationship Id="rId4" Type="http://schemas.openxmlformats.org/officeDocument/2006/relationships/slideLayout" Target="../slideLayouts/slideLayout61.xml"/>
</Relationships>
</file>

<file path=ppt/slides/_rels/slide15.xml.rels><?xml version="1.0" encoding="UTF-8"?>
<Relationships xmlns="http://schemas.openxmlformats.org/package/2006/relationships"><Relationship Id="rId1" Type="http://schemas.openxmlformats.org/officeDocument/2006/relationships/hyperlink" Target="http://feed.exileed.com/" TargetMode="External"/><Relationship Id="rId2" Type="http://schemas.openxmlformats.org/officeDocument/2006/relationships/hyperlink" Target="http://feed.exileed.com/twitter/feed/drnebfc" TargetMode="External"/><Relationship Id="rId3" Type="http://schemas.openxmlformats.org/officeDocument/2006/relationships/image" Target="../media/image20.png"/><Relationship Id="rId4" Type="http://schemas.openxmlformats.org/officeDocument/2006/relationships/slideLayout" Target="../slideLayouts/slideLayout73.xml"/>
</Relationships>
</file>

<file path=ppt/slides/_rels/slide16.xml.rels><?xml version="1.0" encoding="UTF-8"?>
<Relationships xmlns="http://schemas.openxmlformats.org/package/2006/relationships"><Relationship Id="rId1" Type="http://schemas.openxmlformats.org/officeDocument/2006/relationships/hyperlink" Target="https://fr.wikipedia.org/wiki/Fediverse" TargetMode="Externa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73.xml"/>
</Relationships>
</file>

<file path=ppt/slides/_rels/slide17.xml.rels><?xml version="1.0" encoding="UTF-8"?>
<Relationships xmlns="http://schemas.openxmlformats.org/package/2006/relationships"><Relationship Id="rId1" Type="http://schemas.openxmlformats.org/officeDocument/2006/relationships/hyperlink" Target="https://lehollandaisvolant.net/tout/tools/youtube-rss/" TargetMode="External"/><Relationship Id="rId2" Type="http://schemas.openxmlformats.org/officeDocument/2006/relationships/image" Target="../media/image23.png"/><Relationship Id="rId3"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hyperlink" Target="https://tube-numerique-educatif.apps.education.fr/a/drne_bfc/video-channels" TargetMode="Externa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73.xml"/>
</Relationships>
</file>

<file path=ppt/slides/_rels/slide1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8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www.youtube.com/watch?v=8nOKV29thL0" TargetMode="External"/><Relationship Id="rId3"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hyperlink" Target="https://fr.slideshare.net/jbdayez/veille-13019370" TargetMode="External"/><Relationship Id="rId3" Type="http://schemas.openxmlformats.org/officeDocument/2006/relationships/image" Target="../media/image11.png"/><Relationship Id="rId4" Type="http://schemas.openxmlformats.org/officeDocument/2006/relationships/slideLayout" Target="../slideLayouts/slideLayout58.xml"/>
</Relationships>
</file>

<file path=ppt/slides/_rels/slide8.xml.rels><?xml version="1.0" encoding="UTF-8"?>
<Relationships xmlns="http://schemas.openxmlformats.org/package/2006/relationships"><Relationship Id="rId1" Type="http://schemas.openxmlformats.org/officeDocument/2006/relationships/hyperlink" Target="https://addons.mozilla.org/fr/firefox/addon/get-rss-feed-url" TargetMode="External"/><Relationship Id="rId2" Type="http://schemas.openxmlformats.org/officeDocument/2006/relationships/hyperlink" Target="https://addons.mozilla.org/fr/firefox/addon/feedbroreader/" TargetMode="External"/><Relationship Id="rId3" Type="http://schemas.openxmlformats.org/officeDocument/2006/relationships/hyperlink" Target="https://raw.githubusercontent.com/Bozosoft/feedbro-locale/master/feedbro-locale-fr_FR.json" TargetMode="External"/><Relationship Id="rId4" Type="http://schemas.openxmlformats.org/officeDocument/2006/relationships/image" Target="../media/image12.png"/><Relationship Id="rId5"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2" name="" descr=""/>
          <p:cNvPicPr/>
          <p:nvPr/>
        </p:nvPicPr>
        <p:blipFill>
          <a:blip r:embed="rId1"/>
          <a:stretch/>
        </p:blipFill>
        <p:spPr>
          <a:xfrm>
            <a:off x="396000" y="2304000"/>
            <a:ext cx="8206560" cy="2446560"/>
          </a:xfrm>
          <a:prstGeom prst="rect">
            <a:avLst/>
          </a:prstGeom>
          <a:ln w="0">
            <a:noFill/>
          </a:ln>
        </p:spPr>
      </p:pic>
      <p:sp>
        <p:nvSpPr>
          <p:cNvPr id="323" name="CustomShape 1"/>
          <p:cNvSpPr/>
          <p:nvPr/>
        </p:nvSpPr>
        <p:spPr>
          <a:xfrm>
            <a:off x="395280" y="4797720"/>
            <a:ext cx="112896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FE61CB40-8DB1-4AE4-BA89-B9F015489446}"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24" name="CustomShape 2"/>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128EF0B9-74C7-4DC0-8B9D-2A8C2973903E}"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25"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26" name="CustomShape 4"/>
          <p:cNvSpPr/>
          <p:nvPr/>
        </p:nvSpPr>
        <p:spPr>
          <a:xfrm>
            <a:off x="404280" y="1059480"/>
            <a:ext cx="7079040" cy="1739160"/>
          </a:xfrm>
          <a:prstGeom prst="rect">
            <a:avLst/>
          </a:prstGeom>
          <a:solidFill>
            <a:srgbClr val="484d7a">
              <a:alpha val="95000"/>
            </a:srgbClr>
          </a:solidFill>
          <a:ln w="0">
            <a:noFill/>
          </a:ln>
        </p:spPr>
        <p:style>
          <a:lnRef idx="0"/>
          <a:fillRef idx="0"/>
          <a:effectRef idx="0"/>
          <a:fontRef idx="minor"/>
        </p:style>
        <p:txBody>
          <a:bodyPr lIns="720000" rIns="360000" tIns="216000" bIns="180000" anchor="t">
            <a:noAutofit/>
          </a:bodyPr>
          <a:p>
            <a:pPr marL="92160">
              <a:lnSpc>
                <a:spcPct val="100000"/>
              </a:lnSpc>
            </a:pPr>
            <a:r>
              <a:rPr b="1" lang="fr-FR" sz="3200" spc="-1" strike="noStrike">
                <a:solidFill>
                  <a:srgbClr val="ffffff"/>
                </a:solidFill>
                <a:latin typeface="Arial"/>
                <a:ea typeface="DejaVu Sans"/>
              </a:rPr>
              <a:t>Mettre en place une veille informationnelle avec des flux RSS via son navigateur</a:t>
            </a:r>
            <a:endParaRPr b="0" lang="fr-FR" sz="3200" spc="-1" strike="noStrike">
              <a:solidFill>
                <a:srgbClr val="000000"/>
              </a:solidFill>
              <a:latin typeface="Arial"/>
            </a:endParaRPr>
          </a:p>
          <a:p>
            <a:pPr marL="92160">
              <a:lnSpc>
                <a:spcPct val="100000"/>
              </a:lnSpc>
            </a:pPr>
            <a:endParaRPr b="0" lang="fr-FR" sz="3200" spc="-1" strike="noStrike">
              <a:solidFill>
                <a:srgbClr val="000000"/>
              </a:solidFill>
              <a:latin typeface="Arial"/>
            </a:endParaRPr>
          </a:p>
        </p:txBody>
      </p:sp>
      <p:pic>
        <p:nvPicPr>
          <p:cNvPr id="327" name="Graphique 21" descr=""/>
          <p:cNvPicPr/>
          <p:nvPr/>
        </p:nvPicPr>
        <p:blipFill>
          <a:blip r:embed="rId2"/>
          <a:stretch/>
        </p:blipFill>
        <p:spPr>
          <a:xfrm>
            <a:off x="6408360" y="3867840"/>
            <a:ext cx="2078280" cy="649800"/>
          </a:xfrm>
          <a:prstGeom prst="rect">
            <a:avLst/>
          </a:prstGeom>
          <a:ln w="0">
            <a:noFill/>
          </a:ln>
        </p:spPr>
      </p:pic>
      <p:pic>
        <p:nvPicPr>
          <p:cNvPr id="328" name="Graphique 19" descr=""/>
          <p:cNvPicPr/>
          <p:nvPr/>
        </p:nvPicPr>
        <p:blipFill>
          <a:blip r:embed="rId3"/>
          <a:stretch/>
        </p:blipFill>
        <p:spPr>
          <a:xfrm>
            <a:off x="576360" y="3445200"/>
            <a:ext cx="3204360" cy="1077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5D95A044-4080-4671-82C1-2851CC11B3C4}"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14"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D0A39110-9FCF-42F4-9799-19EF71FD8A33}"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15"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16" name="CustomShape 4"/>
          <p:cNvSpPr/>
          <p:nvPr/>
        </p:nvSpPr>
        <p:spPr>
          <a:xfrm>
            <a:off x="399600" y="843480"/>
            <a:ext cx="6971040" cy="80712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Firefox et les flux RSS</a:t>
            </a:r>
            <a:endParaRPr b="0" lang="fr-FR" sz="3200" spc="-1" strike="noStrike">
              <a:solidFill>
                <a:srgbClr val="000000"/>
              </a:solidFill>
              <a:latin typeface="Arial"/>
            </a:endParaRPr>
          </a:p>
        </p:txBody>
      </p:sp>
      <p:grpSp>
        <p:nvGrpSpPr>
          <p:cNvPr id="417" name="Group 5"/>
          <p:cNvGrpSpPr/>
          <p:nvPr/>
        </p:nvGrpSpPr>
        <p:grpSpPr>
          <a:xfrm>
            <a:off x="7884000" y="843480"/>
            <a:ext cx="807120" cy="807120"/>
            <a:chOff x="7884000" y="843480"/>
            <a:chExt cx="807120" cy="807120"/>
          </a:xfrm>
        </p:grpSpPr>
        <p:sp>
          <p:nvSpPr>
            <p:cNvPr id="418" name="CustomShape 6"/>
            <p:cNvSpPr/>
            <p:nvPr/>
          </p:nvSpPr>
          <p:spPr>
            <a:xfrm>
              <a:off x="7884000" y="843480"/>
              <a:ext cx="807120" cy="807120"/>
            </a:xfrm>
            <a:custGeom>
              <a:avLst/>
              <a:gdLst>
                <a:gd name="textAreaLeft" fmla="*/ 0 w 807120"/>
                <a:gd name="textAreaRight" fmla="*/ 807480 w 807120"/>
                <a:gd name="textAreaTop" fmla="*/ 0 h 807120"/>
                <a:gd name="textAreaBottom" fmla="*/ 807480 h 8071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19" name="CustomShape 7"/>
            <p:cNvSpPr/>
            <p:nvPr/>
          </p:nvSpPr>
          <p:spPr>
            <a:xfrm>
              <a:off x="7917840" y="911520"/>
              <a:ext cx="739080" cy="671040"/>
            </a:xfrm>
            <a:custGeom>
              <a:avLst/>
              <a:gdLst>
                <a:gd name="textAreaLeft" fmla="*/ 0 w 739080"/>
                <a:gd name="textAreaRight" fmla="*/ 739440 w 739080"/>
                <a:gd name="textAreaTop" fmla="*/ 0 h 671040"/>
                <a:gd name="textAreaBottom" fmla="*/ 671400 h 67104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420" name="CustomShape 8"/>
          <p:cNvSpPr/>
          <p:nvPr/>
        </p:nvSpPr>
        <p:spPr>
          <a:xfrm>
            <a:off x="6552000" y="1800000"/>
            <a:ext cx="2087280" cy="647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En haut à droite, à coté de l’icone de détection des flux RSS, vous avez celle de l’extension Feedbro.</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Cliquez sur elle et vous lancerez l’application de gestion de flux RSS et </a:t>
            </a:r>
            <a:r>
              <a:rPr b="1" lang="fr-FR" sz="1400" spc="-1" strike="noStrike">
                <a:solidFill>
                  <a:srgbClr val="000000"/>
                </a:solidFill>
                <a:latin typeface="Arial"/>
                <a:ea typeface="DejaVu Sans"/>
              </a:rPr>
              <a:t>vous pourrez ajouter le flux sélectionné.</a:t>
            </a:r>
            <a:br>
              <a:rPr sz="1400"/>
            </a:br>
            <a:endParaRPr b="0" lang="fr-FR" sz="1400" spc="-1" strike="noStrike">
              <a:solidFill>
                <a:srgbClr val="000000"/>
              </a:solidFill>
              <a:latin typeface="Arial"/>
            </a:endParaRPr>
          </a:p>
          <a:p>
            <a:pPr>
              <a:lnSpc>
                <a:spcPct val="100000"/>
              </a:lnSpc>
              <a:spcBef>
                <a:spcPts val="1191"/>
              </a:spcBef>
              <a:spcAft>
                <a:spcPts val="992"/>
              </a:spcAft>
            </a:pPr>
            <a:endParaRPr b="0" lang="fr-FR" sz="1400" spc="-1" strike="noStrike">
              <a:solidFill>
                <a:srgbClr val="000000"/>
              </a:solidFill>
              <a:latin typeface="Arial"/>
            </a:endParaRPr>
          </a:p>
        </p:txBody>
      </p:sp>
      <p:pic>
        <p:nvPicPr>
          <p:cNvPr id="421" name="" descr=""/>
          <p:cNvPicPr/>
          <p:nvPr/>
        </p:nvPicPr>
        <p:blipFill>
          <a:blip r:embed="rId1"/>
          <a:stretch/>
        </p:blipFill>
        <p:spPr>
          <a:xfrm>
            <a:off x="432000" y="1728000"/>
            <a:ext cx="5971320" cy="29602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D145C299-3132-453F-AD72-71CCA3AB2B45}"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23"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3038D6F7-B559-4240-9871-3A980EA0B81B}"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24"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25" name="CustomShape 4"/>
          <p:cNvSpPr/>
          <p:nvPr/>
        </p:nvSpPr>
        <p:spPr>
          <a:xfrm>
            <a:off x="399600" y="843480"/>
            <a:ext cx="6971040" cy="80712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Feedbro : ajouter un flux RSS</a:t>
            </a:r>
            <a:endParaRPr b="0" lang="fr-FR" sz="3200" spc="-1" strike="noStrike">
              <a:solidFill>
                <a:srgbClr val="000000"/>
              </a:solidFill>
              <a:latin typeface="Arial"/>
            </a:endParaRPr>
          </a:p>
        </p:txBody>
      </p:sp>
      <p:grpSp>
        <p:nvGrpSpPr>
          <p:cNvPr id="426" name="Group 5"/>
          <p:cNvGrpSpPr/>
          <p:nvPr/>
        </p:nvGrpSpPr>
        <p:grpSpPr>
          <a:xfrm>
            <a:off x="7884000" y="843480"/>
            <a:ext cx="807120" cy="807120"/>
            <a:chOff x="7884000" y="843480"/>
            <a:chExt cx="807120" cy="807120"/>
          </a:xfrm>
        </p:grpSpPr>
        <p:sp>
          <p:nvSpPr>
            <p:cNvPr id="427" name="CustomShape 6"/>
            <p:cNvSpPr/>
            <p:nvPr/>
          </p:nvSpPr>
          <p:spPr>
            <a:xfrm>
              <a:off x="7884000" y="843480"/>
              <a:ext cx="807120" cy="807120"/>
            </a:xfrm>
            <a:custGeom>
              <a:avLst/>
              <a:gdLst>
                <a:gd name="textAreaLeft" fmla="*/ 0 w 807120"/>
                <a:gd name="textAreaRight" fmla="*/ 807480 w 807120"/>
                <a:gd name="textAreaTop" fmla="*/ 0 h 807120"/>
                <a:gd name="textAreaBottom" fmla="*/ 807480 h 8071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28" name="CustomShape 7"/>
            <p:cNvSpPr/>
            <p:nvPr/>
          </p:nvSpPr>
          <p:spPr>
            <a:xfrm>
              <a:off x="7917840" y="911520"/>
              <a:ext cx="739080" cy="671040"/>
            </a:xfrm>
            <a:custGeom>
              <a:avLst/>
              <a:gdLst>
                <a:gd name="textAreaLeft" fmla="*/ 0 w 739080"/>
                <a:gd name="textAreaRight" fmla="*/ 739440 w 739080"/>
                <a:gd name="textAreaTop" fmla="*/ 0 h 671040"/>
                <a:gd name="textAreaBottom" fmla="*/ 671400 h 67104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pic>
        <p:nvPicPr>
          <p:cNvPr id="429" name="" descr=""/>
          <p:cNvPicPr/>
          <p:nvPr/>
        </p:nvPicPr>
        <p:blipFill>
          <a:blip r:embed="rId1"/>
          <a:stretch/>
        </p:blipFill>
        <p:spPr>
          <a:xfrm>
            <a:off x="756360" y="1982520"/>
            <a:ext cx="2230920" cy="392760"/>
          </a:xfrm>
          <a:prstGeom prst="rect">
            <a:avLst/>
          </a:prstGeom>
          <a:ln w="0">
            <a:noFill/>
          </a:ln>
        </p:spPr>
      </p:pic>
      <p:pic>
        <p:nvPicPr>
          <p:cNvPr id="430" name="" descr=""/>
          <p:cNvPicPr/>
          <p:nvPr/>
        </p:nvPicPr>
        <p:blipFill>
          <a:blip r:embed="rId2"/>
          <a:stretch/>
        </p:blipFill>
        <p:spPr>
          <a:xfrm>
            <a:off x="4500000" y="2523960"/>
            <a:ext cx="3863880" cy="2084040"/>
          </a:xfrm>
          <a:prstGeom prst="rect">
            <a:avLst/>
          </a:prstGeom>
          <a:ln w="0">
            <a:noFill/>
          </a:ln>
        </p:spPr>
      </p:pic>
      <p:sp>
        <p:nvSpPr>
          <p:cNvPr id="431" name="CustomShape 8"/>
          <p:cNvSpPr/>
          <p:nvPr/>
        </p:nvSpPr>
        <p:spPr>
          <a:xfrm>
            <a:off x="1116000" y="2592000"/>
            <a:ext cx="2087280" cy="647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En haut à gauche de la fenêtre de l’application Feedbro, vous trouverez </a:t>
            </a:r>
            <a:r>
              <a:rPr b="1" lang="fr-FR" sz="1400" spc="-1" strike="noStrike">
                <a:solidFill>
                  <a:srgbClr val="000000"/>
                </a:solidFill>
                <a:latin typeface="Arial"/>
                <a:ea typeface="DejaVu Sans"/>
              </a:rPr>
              <a:t>cette barre d’outils qui vous permet de gérer cet espace</a:t>
            </a:r>
            <a:r>
              <a:rPr b="0" lang="fr-FR" sz="1400" spc="-1" strike="noStrike">
                <a:solidFill>
                  <a:srgbClr val="000000"/>
                </a:solidFill>
                <a:latin typeface="Arial"/>
                <a:ea typeface="DejaVu Sans"/>
              </a:rPr>
              <a:t> pour ajouter des flux, créer des dossiers, etc…</a:t>
            </a:r>
            <a:br>
              <a:rPr sz="1400"/>
            </a:br>
            <a:endParaRPr b="0" lang="fr-FR" sz="1400" spc="-1" strike="noStrike">
              <a:solidFill>
                <a:srgbClr val="000000"/>
              </a:solidFill>
              <a:latin typeface="Arial"/>
            </a:endParaRPr>
          </a:p>
          <a:p>
            <a:pPr>
              <a:lnSpc>
                <a:spcPct val="100000"/>
              </a:lnSpc>
              <a:spcBef>
                <a:spcPts val="1191"/>
              </a:spcBef>
              <a:spcAft>
                <a:spcPts val="992"/>
              </a:spcAft>
            </a:pPr>
            <a:endParaRPr b="0" lang="fr-FR" sz="1400" spc="-1" strike="noStrike">
              <a:solidFill>
                <a:srgbClr val="000000"/>
              </a:solidFill>
              <a:latin typeface="Arial"/>
            </a:endParaRPr>
          </a:p>
        </p:txBody>
      </p:sp>
      <p:sp>
        <p:nvSpPr>
          <p:cNvPr id="432" name="CustomShape 9"/>
          <p:cNvSpPr/>
          <p:nvPr/>
        </p:nvSpPr>
        <p:spPr>
          <a:xfrm>
            <a:off x="3960000" y="2088720"/>
            <a:ext cx="5255280" cy="647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Exemple d’ajout du flux du site de la DRNE :</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5065CB1F-0B28-49BE-8489-5ACB7460B803}"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34"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CF5BB6CE-5F77-44AC-B2D0-4149E0E692D6}"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35"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36" name="CustomShape 4"/>
          <p:cNvSpPr/>
          <p:nvPr/>
        </p:nvSpPr>
        <p:spPr>
          <a:xfrm>
            <a:off x="399600" y="843480"/>
            <a:ext cx="6971040" cy="80712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Feedbro : gérer ses flux</a:t>
            </a:r>
            <a:endParaRPr b="0" lang="fr-FR" sz="3200" spc="-1" strike="noStrike">
              <a:solidFill>
                <a:srgbClr val="000000"/>
              </a:solidFill>
              <a:latin typeface="Arial"/>
            </a:endParaRPr>
          </a:p>
        </p:txBody>
      </p:sp>
      <p:grpSp>
        <p:nvGrpSpPr>
          <p:cNvPr id="437" name="Group 5"/>
          <p:cNvGrpSpPr/>
          <p:nvPr/>
        </p:nvGrpSpPr>
        <p:grpSpPr>
          <a:xfrm>
            <a:off x="7884000" y="843480"/>
            <a:ext cx="807120" cy="807120"/>
            <a:chOff x="7884000" y="843480"/>
            <a:chExt cx="807120" cy="807120"/>
          </a:xfrm>
        </p:grpSpPr>
        <p:sp>
          <p:nvSpPr>
            <p:cNvPr id="438" name="CustomShape 6"/>
            <p:cNvSpPr/>
            <p:nvPr/>
          </p:nvSpPr>
          <p:spPr>
            <a:xfrm>
              <a:off x="7884000" y="843480"/>
              <a:ext cx="807120" cy="807120"/>
            </a:xfrm>
            <a:custGeom>
              <a:avLst/>
              <a:gdLst>
                <a:gd name="textAreaLeft" fmla="*/ 0 w 807120"/>
                <a:gd name="textAreaRight" fmla="*/ 807480 w 807120"/>
                <a:gd name="textAreaTop" fmla="*/ 0 h 807120"/>
                <a:gd name="textAreaBottom" fmla="*/ 807480 h 8071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39" name="CustomShape 7"/>
            <p:cNvSpPr/>
            <p:nvPr/>
          </p:nvSpPr>
          <p:spPr>
            <a:xfrm>
              <a:off x="7917840" y="911520"/>
              <a:ext cx="739080" cy="671040"/>
            </a:xfrm>
            <a:custGeom>
              <a:avLst/>
              <a:gdLst>
                <a:gd name="textAreaLeft" fmla="*/ 0 w 739080"/>
                <a:gd name="textAreaRight" fmla="*/ 739440 w 739080"/>
                <a:gd name="textAreaTop" fmla="*/ 0 h 671040"/>
                <a:gd name="textAreaBottom" fmla="*/ 671400 h 67104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440" name="CustomShape 8"/>
          <p:cNvSpPr/>
          <p:nvPr/>
        </p:nvSpPr>
        <p:spPr>
          <a:xfrm>
            <a:off x="6108120" y="2663640"/>
            <a:ext cx="2818800" cy="575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br>
              <a:rPr sz="1800"/>
            </a:br>
            <a:br>
              <a:rPr sz="1800"/>
            </a:br>
            <a:endParaRPr b="0" lang="fr-FR" sz="1800" spc="-1" strike="noStrike">
              <a:solidFill>
                <a:srgbClr val="000000"/>
              </a:solidFill>
              <a:latin typeface="Arial"/>
            </a:endParaRPr>
          </a:p>
        </p:txBody>
      </p:sp>
      <p:pic>
        <p:nvPicPr>
          <p:cNvPr id="441" name="" descr=""/>
          <p:cNvPicPr/>
          <p:nvPr/>
        </p:nvPicPr>
        <p:blipFill>
          <a:blip r:embed="rId1"/>
          <a:stretch/>
        </p:blipFill>
        <p:spPr>
          <a:xfrm>
            <a:off x="439920" y="1800000"/>
            <a:ext cx="6615360" cy="2855880"/>
          </a:xfrm>
          <a:prstGeom prst="rect">
            <a:avLst/>
          </a:prstGeom>
          <a:ln w="0">
            <a:noFill/>
          </a:ln>
        </p:spPr>
      </p:pic>
      <p:sp>
        <p:nvSpPr>
          <p:cNvPr id="442" name="CustomShape 9"/>
          <p:cNvSpPr/>
          <p:nvPr/>
        </p:nvSpPr>
        <p:spPr>
          <a:xfrm>
            <a:off x="6454080" y="1740960"/>
            <a:ext cx="1923840" cy="39744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43" name="CustomShape 10"/>
          <p:cNvSpPr/>
          <p:nvPr/>
        </p:nvSpPr>
        <p:spPr>
          <a:xfrm>
            <a:off x="7200000" y="2124000"/>
            <a:ext cx="1655280" cy="1331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Après quelques ajouts et des créations de dossiers, voici ce que l’on voit :  </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 organisation sur la gauche </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 affichage des articles sur la droite.</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7398720" y="4783680"/>
            <a:ext cx="1342080" cy="352080"/>
          </a:xfrm>
          <a:prstGeom prst="rect">
            <a:avLst/>
          </a:prstGeom>
          <a:noFill/>
          <a:ln w="0">
            <a:noFill/>
          </a:ln>
        </p:spPr>
        <p:style>
          <a:lnRef idx="0"/>
          <a:fillRef idx="0"/>
          <a:effectRef idx="0"/>
          <a:fontRef idx="minor"/>
        </p:style>
        <p:txBody>
          <a:bodyPr lIns="0" rIns="0" tIns="0" bIns="0" anchor="ctr">
            <a:noAutofit/>
          </a:bodyPr>
          <a:p>
            <a:pPr algn="r">
              <a:lnSpc>
                <a:spcPct val="100000"/>
              </a:lnSpc>
            </a:pPr>
            <a:fld id="{0D0E1C25-AD92-4AD7-9D96-CDAF7C48F95D}"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45" name="CustomShape 2"/>
          <p:cNvSpPr/>
          <p:nvPr/>
        </p:nvSpPr>
        <p:spPr>
          <a:xfrm>
            <a:off x="395280" y="4797720"/>
            <a:ext cx="1090800" cy="338040"/>
          </a:xfrm>
          <a:prstGeom prst="rect">
            <a:avLst/>
          </a:prstGeom>
          <a:noFill/>
          <a:ln w="0">
            <a:noFill/>
          </a:ln>
        </p:spPr>
        <p:style>
          <a:lnRef idx="0"/>
          <a:fillRef idx="0"/>
          <a:effectRef idx="0"/>
          <a:fontRef idx="minor"/>
        </p:style>
        <p:txBody>
          <a:bodyPr lIns="0" rIns="0" tIns="0" bIns="0" anchor="ctr">
            <a:noAutofit/>
          </a:bodyPr>
          <a:p>
            <a:pPr>
              <a:lnSpc>
                <a:spcPct val="100000"/>
              </a:lnSpc>
            </a:pPr>
            <a:fld id="{6BF6AA44-B069-4E60-9762-7C24DBA3B986}"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46" name="CustomShape 3"/>
          <p:cNvSpPr/>
          <p:nvPr/>
        </p:nvSpPr>
        <p:spPr>
          <a:xfrm>
            <a:off x="2868840" y="195480"/>
            <a:ext cx="5871960" cy="35208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47" name="CustomShape 4"/>
          <p:cNvSpPr/>
          <p:nvPr/>
        </p:nvSpPr>
        <p:spPr>
          <a:xfrm>
            <a:off x="399600" y="1707480"/>
            <a:ext cx="8340840" cy="287244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pic>
        <p:nvPicPr>
          <p:cNvPr id="448" name="" descr=""/>
          <p:cNvPicPr/>
          <p:nvPr/>
        </p:nvPicPr>
        <p:blipFill>
          <a:blip r:embed="rId1"/>
          <a:stretch/>
        </p:blipFill>
        <p:spPr>
          <a:xfrm>
            <a:off x="605160" y="1707480"/>
            <a:ext cx="7313040" cy="2872440"/>
          </a:xfrm>
          <a:prstGeom prst="rect">
            <a:avLst/>
          </a:prstGeom>
          <a:ln w="0">
            <a:noFill/>
          </a:ln>
        </p:spPr>
      </p:pic>
      <p:sp>
        <p:nvSpPr>
          <p:cNvPr id="449" name="CustomShape 5"/>
          <p:cNvSpPr/>
          <p:nvPr/>
        </p:nvSpPr>
        <p:spPr>
          <a:xfrm>
            <a:off x="399600" y="864000"/>
            <a:ext cx="6973560" cy="80964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Démo et mise en pratique</a:t>
            </a:r>
            <a:endParaRPr b="0" lang="fr-FR" sz="3200" spc="-1" strike="noStrike">
              <a:solidFill>
                <a:srgbClr val="000000"/>
              </a:solidFill>
              <a:latin typeface="Arial"/>
            </a:endParaRPr>
          </a:p>
        </p:txBody>
      </p:sp>
      <p:grpSp>
        <p:nvGrpSpPr>
          <p:cNvPr id="450" name="Group 6"/>
          <p:cNvGrpSpPr/>
          <p:nvPr/>
        </p:nvGrpSpPr>
        <p:grpSpPr>
          <a:xfrm>
            <a:off x="7867080" y="843480"/>
            <a:ext cx="809640" cy="809640"/>
            <a:chOff x="7867080" y="843480"/>
            <a:chExt cx="809640" cy="809640"/>
          </a:xfrm>
        </p:grpSpPr>
        <p:sp>
          <p:nvSpPr>
            <p:cNvPr id="451" name="CustomShape 7"/>
            <p:cNvSpPr/>
            <p:nvPr/>
          </p:nvSpPr>
          <p:spPr>
            <a:xfrm>
              <a:off x="7867080" y="843480"/>
              <a:ext cx="809640" cy="809640"/>
            </a:xfrm>
            <a:custGeom>
              <a:avLst/>
              <a:gdLst>
                <a:gd name="textAreaLeft" fmla="*/ 0 w 809640"/>
                <a:gd name="textAreaRight" fmla="*/ 810000 w 809640"/>
                <a:gd name="textAreaTop" fmla="*/ 0 h 809640"/>
                <a:gd name="textAreaBottom" fmla="*/ 810000 h 80964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52" name="CustomShape 8"/>
            <p:cNvSpPr/>
            <p:nvPr/>
          </p:nvSpPr>
          <p:spPr>
            <a:xfrm>
              <a:off x="7900920" y="911520"/>
              <a:ext cx="741600" cy="673560"/>
            </a:xfrm>
            <a:custGeom>
              <a:avLst/>
              <a:gdLst>
                <a:gd name="textAreaLeft" fmla="*/ 0 w 741600"/>
                <a:gd name="textAreaRight" fmla="*/ 741960 w 741600"/>
                <a:gd name="textAreaTop" fmla="*/ 0 h 673560"/>
                <a:gd name="textAreaBottom" fmla="*/ 673920 h 67356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CustomShape 1"/>
          <p:cNvSpPr/>
          <p:nvPr/>
        </p:nvSpPr>
        <p:spPr>
          <a:xfrm>
            <a:off x="7398720" y="4783680"/>
            <a:ext cx="1340640" cy="350640"/>
          </a:xfrm>
          <a:prstGeom prst="rect">
            <a:avLst/>
          </a:prstGeom>
          <a:noFill/>
          <a:ln w="0">
            <a:noFill/>
          </a:ln>
        </p:spPr>
        <p:style>
          <a:lnRef idx="0"/>
          <a:fillRef idx="0"/>
          <a:effectRef idx="0"/>
          <a:fontRef idx="minor"/>
        </p:style>
        <p:txBody>
          <a:bodyPr lIns="0" rIns="0" tIns="0" bIns="0" anchor="ctr">
            <a:noAutofit/>
          </a:bodyPr>
          <a:p>
            <a:pPr algn="r">
              <a:lnSpc>
                <a:spcPct val="100000"/>
              </a:lnSpc>
            </a:pPr>
            <a:fld id="{8290659D-5D8E-47F2-B143-462FAFA5F6A3}"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54" name="CustomShape 2"/>
          <p:cNvSpPr/>
          <p:nvPr/>
        </p:nvSpPr>
        <p:spPr>
          <a:xfrm>
            <a:off x="395280" y="4797720"/>
            <a:ext cx="1089360" cy="336600"/>
          </a:xfrm>
          <a:prstGeom prst="rect">
            <a:avLst/>
          </a:prstGeom>
          <a:noFill/>
          <a:ln w="0">
            <a:noFill/>
          </a:ln>
        </p:spPr>
        <p:style>
          <a:lnRef idx="0"/>
          <a:fillRef idx="0"/>
          <a:effectRef idx="0"/>
          <a:fontRef idx="minor"/>
        </p:style>
        <p:txBody>
          <a:bodyPr lIns="0" rIns="0" tIns="0" bIns="0" anchor="ctr">
            <a:noAutofit/>
          </a:bodyPr>
          <a:p>
            <a:pPr>
              <a:lnSpc>
                <a:spcPct val="100000"/>
              </a:lnSpc>
            </a:pPr>
            <a:fld id="{9E25721D-3AE0-44FF-A27A-6089B6C4E2F7}"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55" name="CustomShape 3"/>
          <p:cNvSpPr/>
          <p:nvPr/>
        </p:nvSpPr>
        <p:spPr>
          <a:xfrm>
            <a:off x="2868840" y="195480"/>
            <a:ext cx="5870520" cy="35064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56" name="CustomShape 4"/>
          <p:cNvSpPr/>
          <p:nvPr/>
        </p:nvSpPr>
        <p:spPr>
          <a:xfrm>
            <a:off x="399600" y="1707480"/>
            <a:ext cx="8339400" cy="287100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57" name="CustomShape 5"/>
          <p:cNvSpPr/>
          <p:nvPr/>
        </p:nvSpPr>
        <p:spPr>
          <a:xfrm>
            <a:off x="499680" y="851040"/>
            <a:ext cx="6871680" cy="808920"/>
          </a:xfrm>
          <a:prstGeom prst="rect">
            <a:avLst/>
          </a:prstGeom>
          <a:solidFill>
            <a:srgbClr val="5770be"/>
          </a:solidFill>
          <a:ln w="0">
            <a:noFill/>
          </a:ln>
        </p:spPr>
        <p:style>
          <a:lnRef idx="0"/>
          <a:fillRef idx="0"/>
          <a:effectRef idx="0"/>
          <a:fontRef idx="minor"/>
        </p:style>
        <p:txBody>
          <a:bodyPr lIns="360000" rIns="360000" tIns="36000" bIns="72000" anchor="t">
            <a:noAutofit/>
          </a:bodyPr>
          <a:p>
            <a:pPr>
              <a:lnSpc>
                <a:spcPct val="100000"/>
              </a:lnSpc>
            </a:pPr>
            <a:r>
              <a:rPr b="1" lang="fr-FR" sz="3200" spc="-1" strike="noStrike">
                <a:solidFill>
                  <a:srgbClr val="ffffff"/>
                </a:solidFill>
                <a:latin typeface="Arial"/>
                <a:ea typeface="DejaVu Sans"/>
              </a:rPr>
              <a:t>Ressources et astuces</a:t>
            </a:r>
            <a:endParaRPr b="0" lang="fr-FR" sz="3200" spc="-1" strike="noStrike">
              <a:solidFill>
                <a:srgbClr val="000000"/>
              </a:solidFill>
              <a:latin typeface="Arial"/>
            </a:endParaRPr>
          </a:p>
        </p:txBody>
      </p:sp>
      <p:grpSp>
        <p:nvGrpSpPr>
          <p:cNvPr id="458" name="Group 6"/>
          <p:cNvGrpSpPr/>
          <p:nvPr/>
        </p:nvGrpSpPr>
        <p:grpSpPr>
          <a:xfrm>
            <a:off x="7920720" y="900000"/>
            <a:ext cx="710640" cy="710640"/>
            <a:chOff x="7920720" y="900000"/>
            <a:chExt cx="710640" cy="710640"/>
          </a:xfrm>
        </p:grpSpPr>
        <p:sp>
          <p:nvSpPr>
            <p:cNvPr id="459" name="CustomShape 7"/>
            <p:cNvSpPr/>
            <p:nvPr/>
          </p:nvSpPr>
          <p:spPr>
            <a:xfrm>
              <a:off x="7920720" y="900000"/>
              <a:ext cx="710640" cy="710640"/>
            </a:xfrm>
            <a:custGeom>
              <a:avLst/>
              <a:gdLst>
                <a:gd name="textAreaLeft" fmla="*/ 0 w 710640"/>
                <a:gd name="textAreaRight" fmla="*/ 711000 w 710640"/>
                <a:gd name="textAreaTop" fmla="*/ 0 h 710640"/>
                <a:gd name="textAreaBottom" fmla="*/ 711000 h 71064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60" name="CustomShape 8"/>
            <p:cNvSpPr/>
            <p:nvPr/>
          </p:nvSpPr>
          <p:spPr>
            <a:xfrm>
              <a:off x="7950600" y="900000"/>
              <a:ext cx="650880" cy="710640"/>
            </a:xfrm>
            <a:custGeom>
              <a:avLst/>
              <a:gdLst>
                <a:gd name="textAreaLeft" fmla="*/ 0 w 650880"/>
                <a:gd name="textAreaRight" fmla="*/ 651240 w 650880"/>
                <a:gd name="textAreaTop" fmla="*/ 0 h 710640"/>
                <a:gd name="textAreaBottom" fmla="*/ 711000 h 710640"/>
              </a:gdLst>
              <a:ahLst/>
              <a:rect l="textAreaLeft" t="textAreaTop" r="textAreaRight" b="textAreaBottom"/>
              <a:pathLst>
                <a:path w="419100" h="457200">
                  <a:moveTo>
                    <a:pt x="419100" y="104775"/>
                  </a:moveTo>
                  <a:lnTo>
                    <a:pt x="419100" y="381000"/>
                  </a:lnTo>
                  <a:cubicBezTo>
                    <a:pt x="419100" y="422910"/>
                    <a:pt x="384810" y="457200"/>
                    <a:pt x="342900" y="457200"/>
                  </a:cubicBezTo>
                  <a:lnTo>
                    <a:pt x="203835" y="457200"/>
                  </a:lnTo>
                  <a:cubicBezTo>
                    <a:pt x="183261" y="457200"/>
                    <a:pt x="163830" y="449009"/>
                    <a:pt x="149543" y="434531"/>
                  </a:cubicBezTo>
                  <a:lnTo>
                    <a:pt x="0" y="282512"/>
                  </a:lnTo>
                  <a:cubicBezTo>
                    <a:pt x="0" y="282512"/>
                    <a:pt x="24003" y="259080"/>
                    <a:pt x="24765" y="258699"/>
                  </a:cubicBezTo>
                  <a:cubicBezTo>
                    <a:pt x="28956" y="255080"/>
                    <a:pt x="34100" y="253175"/>
                    <a:pt x="39815" y="253175"/>
                  </a:cubicBezTo>
                  <a:cubicBezTo>
                    <a:pt x="44006" y="253175"/>
                    <a:pt x="47816" y="254318"/>
                    <a:pt x="51245" y="256223"/>
                  </a:cubicBezTo>
                  <a:cubicBezTo>
                    <a:pt x="52007" y="256413"/>
                    <a:pt x="133350" y="303086"/>
                    <a:pt x="133350" y="303086"/>
                  </a:cubicBezTo>
                  <a:lnTo>
                    <a:pt x="133350" y="76200"/>
                  </a:lnTo>
                  <a:cubicBezTo>
                    <a:pt x="133350" y="60389"/>
                    <a:pt x="146114" y="47625"/>
                    <a:pt x="161925" y="47625"/>
                  </a:cubicBezTo>
                  <a:cubicBezTo>
                    <a:pt x="177737" y="47625"/>
                    <a:pt x="190500" y="60389"/>
                    <a:pt x="190500" y="76200"/>
                  </a:cubicBezTo>
                  <a:lnTo>
                    <a:pt x="190500" y="209550"/>
                  </a:lnTo>
                  <a:lnTo>
                    <a:pt x="209550" y="209550"/>
                  </a:lnTo>
                  <a:lnTo>
                    <a:pt x="209550" y="28575"/>
                  </a:lnTo>
                  <a:cubicBezTo>
                    <a:pt x="209550" y="12764"/>
                    <a:pt x="222314" y="0"/>
                    <a:pt x="238125" y="0"/>
                  </a:cubicBezTo>
                  <a:cubicBezTo>
                    <a:pt x="253937" y="0"/>
                    <a:pt x="266700" y="12764"/>
                    <a:pt x="266700" y="28575"/>
                  </a:cubicBezTo>
                  <a:lnTo>
                    <a:pt x="266700" y="209550"/>
                  </a:lnTo>
                  <a:lnTo>
                    <a:pt x="285750" y="209550"/>
                  </a:lnTo>
                  <a:lnTo>
                    <a:pt x="285750" y="47625"/>
                  </a:lnTo>
                  <a:cubicBezTo>
                    <a:pt x="285750" y="31814"/>
                    <a:pt x="298514" y="19050"/>
                    <a:pt x="314325" y="19050"/>
                  </a:cubicBezTo>
                  <a:cubicBezTo>
                    <a:pt x="330137" y="19050"/>
                    <a:pt x="342900" y="31814"/>
                    <a:pt x="342900" y="47625"/>
                  </a:cubicBezTo>
                  <a:lnTo>
                    <a:pt x="342900" y="209550"/>
                  </a:lnTo>
                  <a:lnTo>
                    <a:pt x="361950" y="209550"/>
                  </a:lnTo>
                  <a:lnTo>
                    <a:pt x="361950" y="104775"/>
                  </a:lnTo>
                  <a:cubicBezTo>
                    <a:pt x="361950" y="88964"/>
                    <a:pt x="374714" y="76200"/>
                    <a:pt x="390525" y="76200"/>
                  </a:cubicBezTo>
                  <a:cubicBezTo>
                    <a:pt x="406337" y="76200"/>
                    <a:pt x="419100" y="88964"/>
                    <a:pt x="419100" y="104775"/>
                  </a:cubicBezTo>
                  <a:close/>
                </a:path>
              </a:pathLst>
            </a:custGeom>
            <a:solidFill>
              <a:srgbClr val="5770be"/>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pic>
        <p:nvPicPr>
          <p:cNvPr id="461" name="" descr=""/>
          <p:cNvPicPr/>
          <p:nvPr/>
        </p:nvPicPr>
        <p:blipFill>
          <a:blip r:embed="rId1"/>
          <a:stretch/>
        </p:blipFill>
        <p:spPr>
          <a:xfrm>
            <a:off x="362160" y="2088000"/>
            <a:ext cx="2949480" cy="1763280"/>
          </a:xfrm>
          <a:prstGeom prst="rect">
            <a:avLst/>
          </a:prstGeom>
          <a:ln w="0">
            <a:noFill/>
          </a:ln>
        </p:spPr>
      </p:pic>
      <p:sp>
        <p:nvSpPr>
          <p:cNvPr id="462" name="CustomShape 9"/>
          <p:cNvSpPr/>
          <p:nvPr/>
        </p:nvSpPr>
        <p:spPr>
          <a:xfrm>
            <a:off x="3348360" y="1696320"/>
            <a:ext cx="5507280" cy="2663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Vos sources sont avant tout les sites institutionnels disciplinaires (académiques et nationaux), ainsi que l’ Edubase qui propose des listes de flux.</a:t>
            </a:r>
            <a:br>
              <a:rPr sz="1800"/>
            </a:br>
            <a:r>
              <a:rPr b="0" lang="fr-FR" sz="1400" spc="-1" strike="noStrike" u="sng">
                <a:solidFill>
                  <a:srgbClr val="0000ff"/>
                </a:solidFill>
                <a:uFillTx/>
                <a:latin typeface="Arial"/>
                <a:ea typeface="DejaVu Sans"/>
                <a:hlinkClick r:id="rId2"/>
              </a:rPr>
              <a:t>https://edubase.eduscol.education.fr/rss</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Vous pouvez aussi vous abonner à des podcasts, des plateformes vidéos dont celle de l’éducation nationale qui s’appelle </a:t>
            </a:r>
            <a:r>
              <a:rPr b="1" lang="fr-FR" sz="1400" spc="-1" strike="noStrike">
                <a:solidFill>
                  <a:srgbClr val="000000"/>
                </a:solidFill>
                <a:latin typeface="Arial"/>
                <a:ea typeface="DejaVu Sans"/>
              </a:rPr>
              <a:t>Tube</a:t>
            </a:r>
            <a:r>
              <a:rPr b="0" lang="fr-FR" sz="1400" spc="-1" strike="noStrike">
                <a:solidFill>
                  <a:srgbClr val="000000"/>
                </a:solidFill>
                <a:latin typeface="Arial"/>
                <a:ea typeface="DejaVu Sans"/>
              </a:rPr>
              <a:t>.</a:t>
            </a:r>
            <a:br>
              <a:rPr sz="1800"/>
            </a:br>
            <a:r>
              <a:rPr b="0" lang="fr-FR" sz="1400" spc="-1" strike="noStrike" u="sng">
                <a:solidFill>
                  <a:srgbClr val="0000ff"/>
                </a:solidFill>
                <a:uFillTx/>
                <a:latin typeface="Arial"/>
                <a:ea typeface="DejaVu Sans"/>
                <a:hlinkClick r:id="rId3"/>
              </a:rPr>
              <a:t>https://tube-numerique-educatif.apps.education.fr/</a:t>
            </a:r>
            <a:br>
              <a:rPr sz="1400"/>
            </a:b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Et aussi à tous les sites qui vous semblent utiles à votre veille.</a:t>
            </a:r>
            <a:endParaRPr b="0" lang="fr-FR" sz="1400" spc="-1" strike="noStrike">
              <a:solidFill>
                <a:srgbClr val="000000"/>
              </a:solidFill>
              <a:latin typeface="Arial"/>
            </a:endParaRPr>
          </a:p>
          <a:p>
            <a:pPr>
              <a:lnSpc>
                <a:spcPct val="100000"/>
              </a:lnSpc>
            </a:pPr>
            <a:br>
              <a:rPr sz="1800"/>
            </a:br>
            <a:r>
              <a:rPr b="1" i="1" lang="fr-FR" sz="1400" spc="-1" strike="noStrike">
                <a:solidFill>
                  <a:srgbClr val="000000"/>
                </a:solidFill>
                <a:latin typeface="Arial"/>
                <a:ea typeface="DejaVu Sans"/>
              </a:rPr>
              <a:t>Attention, de nombreux sites de l’Education Nationale ont volontairement bloqué les flux RSS au profit des réseaux sociaux.</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AFA4E5C1-FF9C-4493-8C7E-774406975891}"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64"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F18AF856-8778-4537-A7C3-EB739959F5B8}"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65"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66" name="CustomShape 4"/>
          <p:cNvSpPr/>
          <p:nvPr/>
        </p:nvSpPr>
        <p:spPr>
          <a:xfrm>
            <a:off x="399600" y="1707480"/>
            <a:ext cx="8338680" cy="28702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67" name="CustomShape 5"/>
          <p:cNvSpPr/>
          <p:nvPr/>
        </p:nvSpPr>
        <p:spPr>
          <a:xfrm>
            <a:off x="499680" y="851040"/>
            <a:ext cx="6870960" cy="808200"/>
          </a:xfrm>
          <a:prstGeom prst="rect">
            <a:avLst/>
          </a:prstGeom>
          <a:solidFill>
            <a:srgbClr val="5770be"/>
          </a:solidFill>
          <a:ln w="0">
            <a:noFill/>
          </a:ln>
        </p:spPr>
        <p:style>
          <a:lnRef idx="0"/>
          <a:fillRef idx="0"/>
          <a:effectRef idx="0"/>
          <a:fontRef idx="minor"/>
        </p:style>
        <p:txBody>
          <a:bodyPr lIns="360000" rIns="360000" tIns="36000" bIns="72000" anchor="t">
            <a:noAutofit/>
          </a:bodyPr>
          <a:p>
            <a:pPr>
              <a:lnSpc>
                <a:spcPct val="100000"/>
              </a:lnSpc>
            </a:pPr>
            <a:r>
              <a:rPr b="1" lang="fr-FR" sz="3200" spc="-1" strike="noStrike">
                <a:solidFill>
                  <a:srgbClr val="ffffff"/>
                </a:solidFill>
                <a:latin typeface="Arial"/>
                <a:ea typeface="DejaVu Sans"/>
              </a:rPr>
              <a:t>Flux RSS d’un compte Twitter</a:t>
            </a:r>
            <a:endParaRPr b="0" lang="fr-FR" sz="3200" spc="-1" strike="noStrike">
              <a:solidFill>
                <a:srgbClr val="000000"/>
              </a:solidFill>
              <a:latin typeface="Arial"/>
            </a:endParaRPr>
          </a:p>
        </p:txBody>
      </p:sp>
      <p:grpSp>
        <p:nvGrpSpPr>
          <p:cNvPr id="468" name="Group 6"/>
          <p:cNvGrpSpPr/>
          <p:nvPr/>
        </p:nvGrpSpPr>
        <p:grpSpPr>
          <a:xfrm>
            <a:off x="7920720" y="900000"/>
            <a:ext cx="709920" cy="709920"/>
            <a:chOff x="7920720" y="900000"/>
            <a:chExt cx="709920" cy="709920"/>
          </a:xfrm>
        </p:grpSpPr>
        <p:sp>
          <p:nvSpPr>
            <p:cNvPr id="469" name="CustomShape 7"/>
            <p:cNvSpPr/>
            <p:nvPr/>
          </p:nvSpPr>
          <p:spPr>
            <a:xfrm>
              <a:off x="7920720" y="900000"/>
              <a:ext cx="709920" cy="709920"/>
            </a:xfrm>
            <a:custGeom>
              <a:avLst/>
              <a:gdLst>
                <a:gd name="textAreaLeft" fmla="*/ 0 w 709920"/>
                <a:gd name="textAreaRight" fmla="*/ 710280 w 709920"/>
                <a:gd name="textAreaTop" fmla="*/ 0 h 709920"/>
                <a:gd name="textAreaBottom" fmla="*/ 710280 h 7099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70" name="CustomShape 8"/>
            <p:cNvSpPr/>
            <p:nvPr/>
          </p:nvSpPr>
          <p:spPr>
            <a:xfrm>
              <a:off x="7950600" y="900000"/>
              <a:ext cx="650160" cy="709920"/>
            </a:xfrm>
            <a:custGeom>
              <a:avLst/>
              <a:gdLst>
                <a:gd name="textAreaLeft" fmla="*/ 0 w 650160"/>
                <a:gd name="textAreaRight" fmla="*/ 650520 w 650160"/>
                <a:gd name="textAreaTop" fmla="*/ 0 h 709920"/>
                <a:gd name="textAreaBottom" fmla="*/ 710280 h 709920"/>
              </a:gdLst>
              <a:ahLst/>
              <a:rect l="textAreaLeft" t="textAreaTop" r="textAreaRight" b="textAreaBottom"/>
              <a:pathLst>
                <a:path w="419100" h="457200">
                  <a:moveTo>
                    <a:pt x="419100" y="104775"/>
                  </a:moveTo>
                  <a:lnTo>
                    <a:pt x="419100" y="381000"/>
                  </a:lnTo>
                  <a:cubicBezTo>
                    <a:pt x="419100" y="422910"/>
                    <a:pt x="384810" y="457200"/>
                    <a:pt x="342900" y="457200"/>
                  </a:cubicBezTo>
                  <a:lnTo>
                    <a:pt x="203835" y="457200"/>
                  </a:lnTo>
                  <a:cubicBezTo>
                    <a:pt x="183261" y="457200"/>
                    <a:pt x="163830" y="449009"/>
                    <a:pt x="149543" y="434531"/>
                  </a:cubicBezTo>
                  <a:lnTo>
                    <a:pt x="0" y="282512"/>
                  </a:lnTo>
                  <a:cubicBezTo>
                    <a:pt x="0" y="282512"/>
                    <a:pt x="24003" y="259080"/>
                    <a:pt x="24765" y="258699"/>
                  </a:cubicBezTo>
                  <a:cubicBezTo>
                    <a:pt x="28956" y="255080"/>
                    <a:pt x="34100" y="253175"/>
                    <a:pt x="39815" y="253175"/>
                  </a:cubicBezTo>
                  <a:cubicBezTo>
                    <a:pt x="44006" y="253175"/>
                    <a:pt x="47816" y="254318"/>
                    <a:pt x="51245" y="256223"/>
                  </a:cubicBezTo>
                  <a:cubicBezTo>
                    <a:pt x="52007" y="256413"/>
                    <a:pt x="133350" y="303086"/>
                    <a:pt x="133350" y="303086"/>
                  </a:cubicBezTo>
                  <a:lnTo>
                    <a:pt x="133350" y="76200"/>
                  </a:lnTo>
                  <a:cubicBezTo>
                    <a:pt x="133350" y="60389"/>
                    <a:pt x="146114" y="47625"/>
                    <a:pt x="161925" y="47625"/>
                  </a:cubicBezTo>
                  <a:cubicBezTo>
                    <a:pt x="177737" y="47625"/>
                    <a:pt x="190500" y="60389"/>
                    <a:pt x="190500" y="76200"/>
                  </a:cubicBezTo>
                  <a:lnTo>
                    <a:pt x="190500" y="209550"/>
                  </a:lnTo>
                  <a:lnTo>
                    <a:pt x="209550" y="209550"/>
                  </a:lnTo>
                  <a:lnTo>
                    <a:pt x="209550" y="28575"/>
                  </a:lnTo>
                  <a:cubicBezTo>
                    <a:pt x="209550" y="12764"/>
                    <a:pt x="222314" y="0"/>
                    <a:pt x="238125" y="0"/>
                  </a:cubicBezTo>
                  <a:cubicBezTo>
                    <a:pt x="253937" y="0"/>
                    <a:pt x="266700" y="12764"/>
                    <a:pt x="266700" y="28575"/>
                  </a:cubicBezTo>
                  <a:lnTo>
                    <a:pt x="266700" y="209550"/>
                  </a:lnTo>
                  <a:lnTo>
                    <a:pt x="285750" y="209550"/>
                  </a:lnTo>
                  <a:lnTo>
                    <a:pt x="285750" y="47625"/>
                  </a:lnTo>
                  <a:cubicBezTo>
                    <a:pt x="285750" y="31814"/>
                    <a:pt x="298514" y="19050"/>
                    <a:pt x="314325" y="19050"/>
                  </a:cubicBezTo>
                  <a:cubicBezTo>
                    <a:pt x="330137" y="19050"/>
                    <a:pt x="342900" y="31814"/>
                    <a:pt x="342900" y="47625"/>
                  </a:cubicBezTo>
                  <a:lnTo>
                    <a:pt x="342900" y="209550"/>
                  </a:lnTo>
                  <a:lnTo>
                    <a:pt x="361950" y="209550"/>
                  </a:lnTo>
                  <a:lnTo>
                    <a:pt x="361950" y="104775"/>
                  </a:lnTo>
                  <a:cubicBezTo>
                    <a:pt x="361950" y="88964"/>
                    <a:pt x="374714" y="76200"/>
                    <a:pt x="390525" y="76200"/>
                  </a:cubicBezTo>
                  <a:cubicBezTo>
                    <a:pt x="406337" y="76200"/>
                    <a:pt x="419100" y="88964"/>
                    <a:pt x="419100" y="104775"/>
                  </a:cubicBezTo>
                  <a:close/>
                </a:path>
              </a:pathLst>
            </a:custGeom>
            <a:solidFill>
              <a:srgbClr val="5770be"/>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471" name="CustomShape 9"/>
          <p:cNvSpPr/>
          <p:nvPr/>
        </p:nvSpPr>
        <p:spPr>
          <a:xfrm>
            <a:off x="4859280" y="2110320"/>
            <a:ext cx="3879360" cy="1882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Objectif :  transformer tout flux issu d’un compte Twitter UNIQUEMENT en flux RSS.</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L’outil est accessible sur </a:t>
            </a:r>
            <a:r>
              <a:rPr b="0" lang="fr-FR" sz="1400" spc="-1" strike="noStrike" u="sng">
                <a:solidFill>
                  <a:srgbClr val="0000ff"/>
                </a:solidFill>
                <a:uFillTx/>
                <a:latin typeface="Arial"/>
                <a:ea typeface="DejaVu Sans"/>
                <a:hlinkClick r:id="rId1"/>
              </a:rPr>
              <a:t>feed.exileed.com</a:t>
            </a:r>
            <a:r>
              <a:rPr b="0" lang="fr-FR" sz="1400" spc="-1" strike="noStrike">
                <a:solidFill>
                  <a:srgbClr val="0000ff"/>
                </a:solidFill>
                <a:latin typeface="Arial"/>
                <a:ea typeface="DejaVu Sans"/>
              </a:rPr>
              <a:t>.</a:t>
            </a:r>
            <a:endParaRPr b="0" lang="fr-FR" sz="1400" spc="-1" strike="noStrike">
              <a:solidFill>
                <a:srgbClr val="000000"/>
              </a:solidFill>
              <a:latin typeface="Arial"/>
            </a:endParaRPr>
          </a:p>
          <a:p>
            <a:pPr>
              <a:lnSpc>
                <a:spcPct val="100000"/>
              </a:lnSpc>
            </a:pPr>
            <a:r>
              <a:rPr b="0" lang="fr-FR" sz="1400" spc="-1" strike="noStrike">
                <a:solidFill>
                  <a:srgbClr val="0000ff"/>
                </a:solidFill>
                <a:latin typeface="Arial"/>
                <a:ea typeface="DejaVu Sans"/>
              </a:rPr>
              <a:t> </a:t>
            </a:r>
            <a:br>
              <a:rPr sz="1800"/>
            </a:br>
            <a:r>
              <a:rPr b="1" lang="fr-FR" sz="1400" spc="-1" strike="noStrike">
                <a:solidFill>
                  <a:srgbClr val="0000ff"/>
                </a:solidFill>
                <a:latin typeface="Arial"/>
                <a:ea typeface="DejaVu Sans"/>
              </a:rPr>
              <a:t>Il suffit, dans la plupart des cas, de copier-coller l’URL du compte à transformer en flux RSS.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ff"/>
                </a:solidFill>
                <a:latin typeface="Arial"/>
                <a:ea typeface="DejaVu Sans"/>
              </a:rPr>
              <a:t>Exemple pour le compte Twitter de la DRNE :</a:t>
            </a:r>
            <a:endParaRPr b="0" lang="fr-FR" sz="1400" spc="-1" strike="noStrike">
              <a:solidFill>
                <a:srgbClr val="000000"/>
              </a:solidFill>
              <a:latin typeface="Arial"/>
            </a:endParaRPr>
          </a:p>
          <a:p>
            <a:pPr>
              <a:lnSpc>
                <a:spcPct val="100000"/>
              </a:lnSpc>
            </a:pPr>
            <a:r>
              <a:rPr b="0" lang="fr-FR" sz="1400" spc="-1" strike="noStrike">
                <a:solidFill>
                  <a:srgbClr val="0000ff"/>
                </a:solidFill>
                <a:latin typeface="Arial"/>
                <a:ea typeface="DejaVu Sans"/>
              </a:rPr>
              <a:t> </a:t>
            </a:r>
            <a:r>
              <a:rPr b="0" lang="fr-FR" sz="1400" spc="-1" strike="noStrike" u="sng">
                <a:solidFill>
                  <a:srgbClr val="0000ff"/>
                </a:solidFill>
                <a:uFillTx/>
                <a:latin typeface="Arial"/>
                <a:ea typeface="DejaVu Sans"/>
                <a:hlinkClick r:id="rId2"/>
              </a:rPr>
              <a:t>http://feed.exileed.com/twitter/feed/drnebfc</a:t>
            </a:r>
            <a:endParaRPr b="0" lang="fr-FR" sz="1400" spc="-1" strike="noStrike">
              <a:solidFill>
                <a:srgbClr val="000000"/>
              </a:solidFill>
              <a:latin typeface="Arial"/>
            </a:endParaRPr>
          </a:p>
        </p:txBody>
      </p:sp>
      <p:pic>
        <p:nvPicPr>
          <p:cNvPr id="472" name="" descr=""/>
          <p:cNvPicPr/>
          <p:nvPr/>
        </p:nvPicPr>
        <p:blipFill>
          <a:blip r:embed="rId3"/>
          <a:stretch/>
        </p:blipFill>
        <p:spPr>
          <a:xfrm>
            <a:off x="504000" y="1944000"/>
            <a:ext cx="4252320" cy="22280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D75BB876-C07C-472F-9BA1-7BFFE185FFDC}"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74"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0B567E8B-CF68-4E7E-93D0-42619C3BE24B}"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75"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76" name="CustomShape 4"/>
          <p:cNvSpPr/>
          <p:nvPr/>
        </p:nvSpPr>
        <p:spPr>
          <a:xfrm>
            <a:off x="404280" y="1799280"/>
            <a:ext cx="5869800" cy="27784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77" name="CustomShape 5"/>
          <p:cNvSpPr/>
          <p:nvPr/>
        </p:nvSpPr>
        <p:spPr>
          <a:xfrm>
            <a:off x="5220000" y="1865520"/>
            <a:ext cx="3705120" cy="2883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L’actualité fait bouger le monde des réseaux sociaux, et </a:t>
            </a:r>
            <a:r>
              <a:rPr b="1" lang="fr-FR" sz="1400" spc="-1" strike="noStrike">
                <a:solidFill>
                  <a:srgbClr val="000000"/>
                </a:solidFill>
                <a:latin typeface="Arial"/>
                <a:ea typeface="DejaVu Sans"/>
              </a:rPr>
              <a:t>Mastodon</a:t>
            </a:r>
            <a:r>
              <a:rPr b="0" lang="fr-FR" sz="1400" spc="-1" strike="noStrike">
                <a:solidFill>
                  <a:srgbClr val="000000"/>
                </a:solidFill>
                <a:latin typeface="Arial"/>
                <a:ea typeface="DejaVu Sans"/>
              </a:rPr>
              <a:t> (via le </a:t>
            </a:r>
            <a:r>
              <a:rPr b="0" lang="fr-FR" sz="1400" spc="-1" strike="noStrike" u="sng">
                <a:solidFill>
                  <a:srgbClr val="0000ff"/>
                </a:solidFill>
                <a:uFillTx/>
                <a:latin typeface="Arial"/>
                <a:ea typeface="DejaVu Sans"/>
                <a:hlinkClick r:id="rId1"/>
              </a:rPr>
              <a:t>Fediverse</a:t>
            </a:r>
            <a:r>
              <a:rPr b="0" lang="fr-FR" sz="1400" spc="-1" strike="noStrike">
                <a:solidFill>
                  <a:srgbClr val="000000"/>
                </a:solidFill>
                <a:latin typeface="Arial"/>
                <a:ea typeface="DejaVu Sans"/>
              </a:rPr>
              <a:t>) propose une alternative plus libre à Twitter.</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1" lang="fr-FR" sz="1400" spc="-1" strike="noStrike">
                <a:solidFill>
                  <a:srgbClr val="000000"/>
                </a:solidFill>
                <a:latin typeface="Arial"/>
                <a:ea typeface="DejaVu Sans"/>
              </a:rPr>
              <a:t>Vous pouvez donc suivre des comptes Mastodon sur diverses instances </a:t>
            </a:r>
            <a:r>
              <a:rPr b="1" i="1" lang="fr-FR" sz="1400" spc="-1" strike="noStrike">
                <a:solidFill>
                  <a:srgbClr val="000000"/>
                </a:solidFill>
                <a:latin typeface="Arial"/>
                <a:ea typeface="DejaVu Sans"/>
              </a:rPr>
              <a:t>via</a:t>
            </a:r>
            <a:r>
              <a:rPr b="1" lang="fr-FR" sz="1400" spc="-1" strike="noStrike">
                <a:solidFill>
                  <a:srgbClr val="000000"/>
                </a:solidFill>
                <a:latin typeface="Arial"/>
                <a:ea typeface="DejaVu Sans"/>
              </a:rPr>
              <a:t> son flux RSS sans avoir de compte.</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800" spc="-1" strike="noStrike">
                <a:solidFill>
                  <a:srgbClr val="000000"/>
                </a:solidFill>
                <a:latin typeface="Arial"/>
                <a:ea typeface="DejaVu Sans"/>
              </a:rPr>
              <a:t>URL du flux RSS :</a:t>
            </a:r>
            <a:br>
              <a:rPr sz="1800"/>
            </a:br>
            <a:r>
              <a:rPr b="0" lang="fr-FR" sz="1800" spc="-1" strike="noStrike" u="sng">
                <a:solidFill>
                  <a:srgbClr val="0000cd"/>
                </a:solidFill>
                <a:uFillTx/>
                <a:latin typeface="Arial"/>
                <a:ea typeface="DejaVu Sans"/>
              </a:rPr>
              <a:t>https://[instance]/[username].rss</a:t>
            </a:r>
            <a:endParaRPr b="0" lang="fr-FR" sz="1800" spc="-1" strike="noStrike">
              <a:solidFill>
                <a:srgbClr val="000000"/>
              </a:solidFill>
              <a:latin typeface="Arial"/>
            </a:endParaRPr>
          </a:p>
        </p:txBody>
      </p:sp>
      <p:sp>
        <p:nvSpPr>
          <p:cNvPr id="478" name="CustomShape 6"/>
          <p:cNvSpPr/>
          <p:nvPr/>
        </p:nvSpPr>
        <p:spPr>
          <a:xfrm>
            <a:off x="499680" y="851040"/>
            <a:ext cx="7129440" cy="808200"/>
          </a:xfrm>
          <a:prstGeom prst="rect">
            <a:avLst/>
          </a:prstGeom>
          <a:solidFill>
            <a:srgbClr val="5770be"/>
          </a:solidFill>
          <a:ln w="0">
            <a:noFill/>
          </a:ln>
        </p:spPr>
        <p:style>
          <a:lnRef idx="0"/>
          <a:fillRef idx="0"/>
          <a:effectRef idx="0"/>
          <a:fontRef idx="minor"/>
        </p:style>
        <p:txBody>
          <a:bodyPr lIns="360000" rIns="360000" tIns="36000" bIns="72000" anchor="t">
            <a:noAutofit/>
          </a:bodyPr>
          <a:p>
            <a:pPr>
              <a:lnSpc>
                <a:spcPct val="100000"/>
              </a:lnSpc>
            </a:pPr>
            <a:r>
              <a:rPr b="1" lang="fr-FR" sz="3200" spc="-1" strike="noStrike">
                <a:solidFill>
                  <a:srgbClr val="ffffff"/>
                </a:solidFill>
                <a:latin typeface="Arial"/>
                <a:ea typeface="DejaVu Sans"/>
              </a:rPr>
              <a:t>Flux RSS d’un compte Mastodon</a:t>
            </a:r>
            <a:endParaRPr b="0" lang="fr-FR" sz="3200" spc="-1" strike="noStrike">
              <a:solidFill>
                <a:srgbClr val="000000"/>
              </a:solidFill>
              <a:latin typeface="Arial"/>
            </a:endParaRPr>
          </a:p>
        </p:txBody>
      </p:sp>
      <p:grpSp>
        <p:nvGrpSpPr>
          <p:cNvPr id="479" name="Group 7"/>
          <p:cNvGrpSpPr/>
          <p:nvPr/>
        </p:nvGrpSpPr>
        <p:grpSpPr>
          <a:xfrm>
            <a:off x="7920720" y="900360"/>
            <a:ext cx="709920" cy="709920"/>
            <a:chOff x="7920720" y="900360"/>
            <a:chExt cx="709920" cy="709920"/>
          </a:xfrm>
        </p:grpSpPr>
        <p:sp>
          <p:nvSpPr>
            <p:cNvPr id="480" name="CustomShape 8"/>
            <p:cNvSpPr/>
            <p:nvPr/>
          </p:nvSpPr>
          <p:spPr>
            <a:xfrm>
              <a:off x="7920720" y="900360"/>
              <a:ext cx="709920" cy="709920"/>
            </a:xfrm>
            <a:custGeom>
              <a:avLst/>
              <a:gdLst>
                <a:gd name="textAreaLeft" fmla="*/ 0 w 709920"/>
                <a:gd name="textAreaRight" fmla="*/ 710280 w 709920"/>
                <a:gd name="textAreaTop" fmla="*/ 0 h 709920"/>
                <a:gd name="textAreaBottom" fmla="*/ 710280 h 7099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81" name="CustomShape 9"/>
            <p:cNvSpPr/>
            <p:nvPr/>
          </p:nvSpPr>
          <p:spPr>
            <a:xfrm>
              <a:off x="7950600" y="900360"/>
              <a:ext cx="650160" cy="709920"/>
            </a:xfrm>
            <a:custGeom>
              <a:avLst/>
              <a:gdLst>
                <a:gd name="textAreaLeft" fmla="*/ 0 w 650160"/>
                <a:gd name="textAreaRight" fmla="*/ 650520 w 650160"/>
                <a:gd name="textAreaTop" fmla="*/ 0 h 709920"/>
                <a:gd name="textAreaBottom" fmla="*/ 710280 h 709920"/>
              </a:gdLst>
              <a:ahLst/>
              <a:rect l="textAreaLeft" t="textAreaTop" r="textAreaRight" b="textAreaBottom"/>
              <a:pathLst>
                <a:path w="419100" h="457200">
                  <a:moveTo>
                    <a:pt x="419100" y="104775"/>
                  </a:moveTo>
                  <a:lnTo>
                    <a:pt x="419100" y="381000"/>
                  </a:lnTo>
                  <a:cubicBezTo>
                    <a:pt x="419100" y="422910"/>
                    <a:pt x="384810" y="457200"/>
                    <a:pt x="342900" y="457200"/>
                  </a:cubicBezTo>
                  <a:lnTo>
                    <a:pt x="203835" y="457200"/>
                  </a:lnTo>
                  <a:cubicBezTo>
                    <a:pt x="183261" y="457200"/>
                    <a:pt x="163830" y="449009"/>
                    <a:pt x="149543" y="434531"/>
                  </a:cubicBezTo>
                  <a:lnTo>
                    <a:pt x="0" y="282512"/>
                  </a:lnTo>
                  <a:cubicBezTo>
                    <a:pt x="0" y="282512"/>
                    <a:pt x="24003" y="259080"/>
                    <a:pt x="24765" y="258699"/>
                  </a:cubicBezTo>
                  <a:cubicBezTo>
                    <a:pt x="28956" y="255080"/>
                    <a:pt x="34100" y="253175"/>
                    <a:pt x="39815" y="253175"/>
                  </a:cubicBezTo>
                  <a:cubicBezTo>
                    <a:pt x="44006" y="253175"/>
                    <a:pt x="47816" y="254318"/>
                    <a:pt x="51245" y="256223"/>
                  </a:cubicBezTo>
                  <a:cubicBezTo>
                    <a:pt x="52007" y="256413"/>
                    <a:pt x="133350" y="303086"/>
                    <a:pt x="133350" y="303086"/>
                  </a:cubicBezTo>
                  <a:lnTo>
                    <a:pt x="133350" y="76200"/>
                  </a:lnTo>
                  <a:cubicBezTo>
                    <a:pt x="133350" y="60389"/>
                    <a:pt x="146114" y="47625"/>
                    <a:pt x="161925" y="47625"/>
                  </a:cubicBezTo>
                  <a:cubicBezTo>
                    <a:pt x="177737" y="47625"/>
                    <a:pt x="190500" y="60389"/>
                    <a:pt x="190500" y="76200"/>
                  </a:cubicBezTo>
                  <a:lnTo>
                    <a:pt x="190500" y="209550"/>
                  </a:lnTo>
                  <a:lnTo>
                    <a:pt x="209550" y="209550"/>
                  </a:lnTo>
                  <a:lnTo>
                    <a:pt x="209550" y="28575"/>
                  </a:lnTo>
                  <a:cubicBezTo>
                    <a:pt x="209550" y="12764"/>
                    <a:pt x="222314" y="0"/>
                    <a:pt x="238125" y="0"/>
                  </a:cubicBezTo>
                  <a:cubicBezTo>
                    <a:pt x="253937" y="0"/>
                    <a:pt x="266700" y="12764"/>
                    <a:pt x="266700" y="28575"/>
                  </a:cubicBezTo>
                  <a:lnTo>
                    <a:pt x="266700" y="209550"/>
                  </a:lnTo>
                  <a:lnTo>
                    <a:pt x="285750" y="209550"/>
                  </a:lnTo>
                  <a:lnTo>
                    <a:pt x="285750" y="47625"/>
                  </a:lnTo>
                  <a:cubicBezTo>
                    <a:pt x="285750" y="31814"/>
                    <a:pt x="298514" y="19050"/>
                    <a:pt x="314325" y="19050"/>
                  </a:cubicBezTo>
                  <a:cubicBezTo>
                    <a:pt x="330137" y="19050"/>
                    <a:pt x="342900" y="31814"/>
                    <a:pt x="342900" y="47625"/>
                  </a:cubicBezTo>
                  <a:lnTo>
                    <a:pt x="342900" y="209550"/>
                  </a:lnTo>
                  <a:lnTo>
                    <a:pt x="361950" y="209550"/>
                  </a:lnTo>
                  <a:lnTo>
                    <a:pt x="361950" y="104775"/>
                  </a:lnTo>
                  <a:cubicBezTo>
                    <a:pt x="361950" y="88964"/>
                    <a:pt x="374714" y="76200"/>
                    <a:pt x="390525" y="76200"/>
                  </a:cubicBezTo>
                  <a:cubicBezTo>
                    <a:pt x="406337" y="76200"/>
                    <a:pt x="419100" y="88964"/>
                    <a:pt x="419100" y="104775"/>
                  </a:cubicBezTo>
                  <a:close/>
                </a:path>
              </a:pathLst>
            </a:custGeom>
            <a:solidFill>
              <a:srgbClr val="5770be"/>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pic>
        <p:nvPicPr>
          <p:cNvPr id="482" name="" descr=""/>
          <p:cNvPicPr/>
          <p:nvPr/>
        </p:nvPicPr>
        <p:blipFill>
          <a:blip r:embed="rId2"/>
          <a:stretch/>
        </p:blipFill>
        <p:spPr>
          <a:xfrm>
            <a:off x="497160" y="1799280"/>
            <a:ext cx="3519000" cy="1978200"/>
          </a:xfrm>
          <a:prstGeom prst="rect">
            <a:avLst/>
          </a:prstGeom>
          <a:ln w="0">
            <a:noFill/>
          </a:ln>
        </p:spPr>
      </p:pic>
      <p:pic>
        <p:nvPicPr>
          <p:cNvPr id="483" name="" descr=""/>
          <p:cNvPicPr/>
          <p:nvPr/>
        </p:nvPicPr>
        <p:blipFill>
          <a:blip r:embed="rId3"/>
          <a:stretch/>
        </p:blipFill>
        <p:spPr>
          <a:xfrm>
            <a:off x="3247920" y="2960280"/>
            <a:ext cx="1617480" cy="16174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C156CFD9-882D-4C6A-A2FF-6E46548A39C0}"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85"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EA5D7EF8-E81C-4AC6-BDB1-3A5E4C9FB973}"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86"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87" name="CustomShape 4"/>
          <p:cNvSpPr/>
          <p:nvPr/>
        </p:nvSpPr>
        <p:spPr>
          <a:xfrm>
            <a:off x="399600" y="1707480"/>
            <a:ext cx="8338680" cy="28702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88" name="CustomShape 5"/>
          <p:cNvSpPr/>
          <p:nvPr/>
        </p:nvSpPr>
        <p:spPr>
          <a:xfrm>
            <a:off x="499680" y="851040"/>
            <a:ext cx="7063920" cy="808200"/>
          </a:xfrm>
          <a:prstGeom prst="rect">
            <a:avLst/>
          </a:prstGeom>
          <a:solidFill>
            <a:srgbClr val="5770be"/>
          </a:solidFill>
          <a:ln w="0">
            <a:noFill/>
          </a:ln>
        </p:spPr>
        <p:style>
          <a:lnRef idx="0"/>
          <a:fillRef idx="0"/>
          <a:effectRef idx="0"/>
          <a:fontRef idx="minor"/>
        </p:style>
        <p:txBody>
          <a:bodyPr lIns="360000" rIns="360000" tIns="36000" bIns="72000" anchor="t">
            <a:noAutofit/>
          </a:bodyPr>
          <a:p>
            <a:pPr>
              <a:lnSpc>
                <a:spcPct val="100000"/>
              </a:lnSpc>
            </a:pPr>
            <a:r>
              <a:rPr b="1" lang="fr-FR" sz="3200" spc="-1" strike="noStrike">
                <a:solidFill>
                  <a:srgbClr val="ffffff"/>
                </a:solidFill>
                <a:latin typeface="Arial"/>
                <a:ea typeface="DejaVu Sans"/>
              </a:rPr>
              <a:t>Flux RSS d’une chaîne YouTube</a:t>
            </a:r>
            <a:endParaRPr b="0" lang="fr-FR" sz="3200" spc="-1" strike="noStrike">
              <a:solidFill>
                <a:srgbClr val="000000"/>
              </a:solidFill>
              <a:latin typeface="Arial"/>
            </a:endParaRPr>
          </a:p>
        </p:txBody>
      </p:sp>
      <p:grpSp>
        <p:nvGrpSpPr>
          <p:cNvPr id="489" name="Group 6"/>
          <p:cNvGrpSpPr/>
          <p:nvPr/>
        </p:nvGrpSpPr>
        <p:grpSpPr>
          <a:xfrm>
            <a:off x="7920720" y="900000"/>
            <a:ext cx="709920" cy="709920"/>
            <a:chOff x="7920720" y="900000"/>
            <a:chExt cx="709920" cy="709920"/>
          </a:xfrm>
        </p:grpSpPr>
        <p:sp>
          <p:nvSpPr>
            <p:cNvPr id="490" name="CustomShape 7"/>
            <p:cNvSpPr/>
            <p:nvPr/>
          </p:nvSpPr>
          <p:spPr>
            <a:xfrm>
              <a:off x="7920720" y="900000"/>
              <a:ext cx="709920" cy="709920"/>
            </a:xfrm>
            <a:custGeom>
              <a:avLst/>
              <a:gdLst>
                <a:gd name="textAreaLeft" fmla="*/ 0 w 709920"/>
                <a:gd name="textAreaRight" fmla="*/ 710280 w 709920"/>
                <a:gd name="textAreaTop" fmla="*/ 0 h 709920"/>
                <a:gd name="textAreaBottom" fmla="*/ 710280 h 7099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91" name="CustomShape 8"/>
            <p:cNvSpPr/>
            <p:nvPr/>
          </p:nvSpPr>
          <p:spPr>
            <a:xfrm>
              <a:off x="7950600" y="900000"/>
              <a:ext cx="650160" cy="709920"/>
            </a:xfrm>
            <a:custGeom>
              <a:avLst/>
              <a:gdLst>
                <a:gd name="textAreaLeft" fmla="*/ 0 w 650160"/>
                <a:gd name="textAreaRight" fmla="*/ 650520 w 650160"/>
                <a:gd name="textAreaTop" fmla="*/ 0 h 709920"/>
                <a:gd name="textAreaBottom" fmla="*/ 710280 h 709920"/>
              </a:gdLst>
              <a:ahLst/>
              <a:rect l="textAreaLeft" t="textAreaTop" r="textAreaRight" b="textAreaBottom"/>
              <a:pathLst>
                <a:path w="419100" h="457200">
                  <a:moveTo>
                    <a:pt x="419100" y="104775"/>
                  </a:moveTo>
                  <a:lnTo>
                    <a:pt x="419100" y="381000"/>
                  </a:lnTo>
                  <a:cubicBezTo>
                    <a:pt x="419100" y="422910"/>
                    <a:pt x="384810" y="457200"/>
                    <a:pt x="342900" y="457200"/>
                  </a:cubicBezTo>
                  <a:lnTo>
                    <a:pt x="203835" y="457200"/>
                  </a:lnTo>
                  <a:cubicBezTo>
                    <a:pt x="183261" y="457200"/>
                    <a:pt x="163830" y="449009"/>
                    <a:pt x="149543" y="434531"/>
                  </a:cubicBezTo>
                  <a:lnTo>
                    <a:pt x="0" y="282512"/>
                  </a:lnTo>
                  <a:cubicBezTo>
                    <a:pt x="0" y="282512"/>
                    <a:pt x="24003" y="259080"/>
                    <a:pt x="24765" y="258699"/>
                  </a:cubicBezTo>
                  <a:cubicBezTo>
                    <a:pt x="28956" y="255080"/>
                    <a:pt x="34100" y="253175"/>
                    <a:pt x="39815" y="253175"/>
                  </a:cubicBezTo>
                  <a:cubicBezTo>
                    <a:pt x="44006" y="253175"/>
                    <a:pt x="47816" y="254318"/>
                    <a:pt x="51245" y="256223"/>
                  </a:cubicBezTo>
                  <a:cubicBezTo>
                    <a:pt x="52007" y="256413"/>
                    <a:pt x="133350" y="303086"/>
                    <a:pt x="133350" y="303086"/>
                  </a:cubicBezTo>
                  <a:lnTo>
                    <a:pt x="133350" y="76200"/>
                  </a:lnTo>
                  <a:cubicBezTo>
                    <a:pt x="133350" y="60389"/>
                    <a:pt x="146114" y="47625"/>
                    <a:pt x="161925" y="47625"/>
                  </a:cubicBezTo>
                  <a:cubicBezTo>
                    <a:pt x="177737" y="47625"/>
                    <a:pt x="190500" y="60389"/>
                    <a:pt x="190500" y="76200"/>
                  </a:cubicBezTo>
                  <a:lnTo>
                    <a:pt x="190500" y="209550"/>
                  </a:lnTo>
                  <a:lnTo>
                    <a:pt x="209550" y="209550"/>
                  </a:lnTo>
                  <a:lnTo>
                    <a:pt x="209550" y="28575"/>
                  </a:lnTo>
                  <a:cubicBezTo>
                    <a:pt x="209550" y="12764"/>
                    <a:pt x="222314" y="0"/>
                    <a:pt x="238125" y="0"/>
                  </a:cubicBezTo>
                  <a:cubicBezTo>
                    <a:pt x="253937" y="0"/>
                    <a:pt x="266700" y="12764"/>
                    <a:pt x="266700" y="28575"/>
                  </a:cubicBezTo>
                  <a:lnTo>
                    <a:pt x="266700" y="209550"/>
                  </a:lnTo>
                  <a:lnTo>
                    <a:pt x="285750" y="209550"/>
                  </a:lnTo>
                  <a:lnTo>
                    <a:pt x="285750" y="47625"/>
                  </a:lnTo>
                  <a:cubicBezTo>
                    <a:pt x="285750" y="31814"/>
                    <a:pt x="298514" y="19050"/>
                    <a:pt x="314325" y="19050"/>
                  </a:cubicBezTo>
                  <a:cubicBezTo>
                    <a:pt x="330137" y="19050"/>
                    <a:pt x="342900" y="31814"/>
                    <a:pt x="342900" y="47625"/>
                  </a:cubicBezTo>
                  <a:lnTo>
                    <a:pt x="342900" y="209550"/>
                  </a:lnTo>
                  <a:lnTo>
                    <a:pt x="361950" y="209550"/>
                  </a:lnTo>
                  <a:lnTo>
                    <a:pt x="361950" y="104775"/>
                  </a:lnTo>
                  <a:cubicBezTo>
                    <a:pt x="361950" y="88964"/>
                    <a:pt x="374714" y="76200"/>
                    <a:pt x="390525" y="76200"/>
                  </a:cubicBezTo>
                  <a:cubicBezTo>
                    <a:pt x="406337" y="76200"/>
                    <a:pt x="419100" y="88964"/>
                    <a:pt x="419100" y="104775"/>
                  </a:cubicBezTo>
                  <a:close/>
                </a:path>
              </a:pathLst>
            </a:custGeom>
            <a:solidFill>
              <a:srgbClr val="5770be"/>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492" name="CustomShape 9"/>
          <p:cNvSpPr/>
          <p:nvPr/>
        </p:nvSpPr>
        <p:spPr>
          <a:xfrm>
            <a:off x="5563080" y="2278080"/>
            <a:ext cx="3228840" cy="1858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a:solidFill>
                  <a:srgbClr val="000000"/>
                </a:solidFill>
                <a:latin typeface="Arial"/>
                <a:ea typeface="DejaVu Sans"/>
              </a:rPr>
              <a:t>YouTube ne propose plus de flux RSS pour suivre vos chaînes favorites.</a:t>
            </a:r>
            <a:endParaRPr b="0" lang="fr-FR" sz="1400" spc="-1" strike="noStrike">
              <a:solidFill>
                <a:srgbClr val="000000"/>
              </a:solidFill>
              <a:latin typeface="Arial"/>
            </a:endParaRPr>
          </a:p>
          <a:p>
            <a:pPr>
              <a:lnSpc>
                <a:spcPct val="100000"/>
              </a:lnSpc>
            </a:pPr>
            <a:r>
              <a:rPr b="1" lang="fr-FR" sz="1400" spc="-1" strike="noStrike">
                <a:solidFill>
                  <a:srgbClr val="000000"/>
                </a:solidFill>
                <a:latin typeface="Arial"/>
                <a:ea typeface="DejaVu Sans"/>
              </a:rPr>
              <a:t>Il est facile d’y remédier.</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Et après, vous copiez-collez cette URL du flux dans votre agrégateur.</a:t>
            </a:r>
            <a:endParaRPr b="0" lang="fr-FR" sz="1400" spc="-1" strike="noStrike">
              <a:solidFill>
                <a:srgbClr val="000000"/>
              </a:solidFill>
              <a:latin typeface="Arial"/>
            </a:endParaRPr>
          </a:p>
          <a:p>
            <a:pPr>
              <a:lnSpc>
                <a:spcPct val="100000"/>
              </a:lnSpc>
            </a:pPr>
            <a:r>
              <a:rPr b="0" lang="fr-FR" sz="1400" spc="-1" strike="noStrike" u="sng">
                <a:solidFill>
                  <a:srgbClr val="0000ff"/>
                </a:solidFill>
                <a:uFillTx/>
                <a:latin typeface="Arial"/>
                <a:ea typeface="DejaVu Sans"/>
                <a:hlinkClick r:id="rId1"/>
              </a:rPr>
              <a:t>https://lehollandaisvolant.net/tout/tools/youtube-rss/</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p:txBody>
      </p:sp>
      <p:pic>
        <p:nvPicPr>
          <p:cNvPr id="493" name="" descr=""/>
          <p:cNvPicPr/>
          <p:nvPr/>
        </p:nvPicPr>
        <p:blipFill>
          <a:blip r:embed="rId2"/>
          <a:stretch/>
        </p:blipFill>
        <p:spPr>
          <a:xfrm>
            <a:off x="510480" y="1716120"/>
            <a:ext cx="5006520" cy="29509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479B5FD2-2C28-42E5-8AD5-C55DF5E43C82}"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95"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ACB4970C-334F-454B-9FAB-01AC6E12E39F}"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96"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97" name="CustomShape 4"/>
          <p:cNvSpPr/>
          <p:nvPr/>
        </p:nvSpPr>
        <p:spPr>
          <a:xfrm>
            <a:off x="399600" y="1707480"/>
            <a:ext cx="8338680" cy="28702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98" name="CustomShape 5"/>
          <p:cNvSpPr/>
          <p:nvPr/>
        </p:nvSpPr>
        <p:spPr>
          <a:xfrm>
            <a:off x="499680" y="851040"/>
            <a:ext cx="7063920" cy="808200"/>
          </a:xfrm>
          <a:prstGeom prst="rect">
            <a:avLst/>
          </a:prstGeom>
          <a:solidFill>
            <a:srgbClr val="5770be"/>
          </a:solidFill>
          <a:ln w="0">
            <a:noFill/>
          </a:ln>
        </p:spPr>
        <p:style>
          <a:lnRef idx="0"/>
          <a:fillRef idx="0"/>
          <a:effectRef idx="0"/>
          <a:fontRef idx="minor"/>
        </p:style>
        <p:txBody>
          <a:bodyPr lIns="360000" rIns="360000" tIns="36000" bIns="72000" anchor="t">
            <a:noAutofit/>
          </a:bodyPr>
          <a:p>
            <a:pPr>
              <a:lnSpc>
                <a:spcPct val="100000"/>
              </a:lnSpc>
            </a:pPr>
            <a:r>
              <a:rPr b="1" lang="fr-FR" sz="3200" spc="-1" strike="noStrike">
                <a:solidFill>
                  <a:srgbClr val="ffffff"/>
                </a:solidFill>
                <a:latin typeface="Arial"/>
                <a:ea typeface="DejaVu Sans"/>
              </a:rPr>
              <a:t>Flux RSS d’une chaîne Tube</a:t>
            </a:r>
            <a:endParaRPr b="0" lang="fr-FR" sz="3200" spc="-1" strike="noStrike">
              <a:solidFill>
                <a:srgbClr val="000000"/>
              </a:solidFill>
              <a:latin typeface="Arial"/>
            </a:endParaRPr>
          </a:p>
        </p:txBody>
      </p:sp>
      <p:grpSp>
        <p:nvGrpSpPr>
          <p:cNvPr id="499" name="Group 6"/>
          <p:cNvGrpSpPr/>
          <p:nvPr/>
        </p:nvGrpSpPr>
        <p:grpSpPr>
          <a:xfrm>
            <a:off x="7920720" y="900000"/>
            <a:ext cx="709920" cy="709920"/>
            <a:chOff x="7920720" y="900000"/>
            <a:chExt cx="709920" cy="709920"/>
          </a:xfrm>
        </p:grpSpPr>
        <p:sp>
          <p:nvSpPr>
            <p:cNvPr id="500" name="CustomShape 7"/>
            <p:cNvSpPr/>
            <p:nvPr/>
          </p:nvSpPr>
          <p:spPr>
            <a:xfrm>
              <a:off x="7920720" y="900000"/>
              <a:ext cx="709920" cy="709920"/>
            </a:xfrm>
            <a:custGeom>
              <a:avLst/>
              <a:gdLst>
                <a:gd name="textAreaLeft" fmla="*/ 0 w 709920"/>
                <a:gd name="textAreaRight" fmla="*/ 710280 w 709920"/>
                <a:gd name="textAreaTop" fmla="*/ 0 h 709920"/>
                <a:gd name="textAreaBottom" fmla="*/ 710280 h 7099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501" name="CustomShape 8"/>
            <p:cNvSpPr/>
            <p:nvPr/>
          </p:nvSpPr>
          <p:spPr>
            <a:xfrm>
              <a:off x="7950600" y="900000"/>
              <a:ext cx="650160" cy="709920"/>
            </a:xfrm>
            <a:custGeom>
              <a:avLst/>
              <a:gdLst>
                <a:gd name="textAreaLeft" fmla="*/ 0 w 650160"/>
                <a:gd name="textAreaRight" fmla="*/ 650520 w 650160"/>
                <a:gd name="textAreaTop" fmla="*/ 0 h 709920"/>
                <a:gd name="textAreaBottom" fmla="*/ 710280 h 709920"/>
              </a:gdLst>
              <a:ahLst/>
              <a:rect l="textAreaLeft" t="textAreaTop" r="textAreaRight" b="textAreaBottom"/>
              <a:pathLst>
                <a:path w="419100" h="457200">
                  <a:moveTo>
                    <a:pt x="419100" y="104775"/>
                  </a:moveTo>
                  <a:lnTo>
                    <a:pt x="419100" y="381000"/>
                  </a:lnTo>
                  <a:cubicBezTo>
                    <a:pt x="419100" y="422910"/>
                    <a:pt x="384810" y="457200"/>
                    <a:pt x="342900" y="457200"/>
                  </a:cubicBezTo>
                  <a:lnTo>
                    <a:pt x="203835" y="457200"/>
                  </a:lnTo>
                  <a:cubicBezTo>
                    <a:pt x="183261" y="457200"/>
                    <a:pt x="163830" y="449009"/>
                    <a:pt x="149543" y="434531"/>
                  </a:cubicBezTo>
                  <a:lnTo>
                    <a:pt x="0" y="282512"/>
                  </a:lnTo>
                  <a:cubicBezTo>
                    <a:pt x="0" y="282512"/>
                    <a:pt x="24003" y="259080"/>
                    <a:pt x="24765" y="258699"/>
                  </a:cubicBezTo>
                  <a:cubicBezTo>
                    <a:pt x="28956" y="255080"/>
                    <a:pt x="34100" y="253175"/>
                    <a:pt x="39815" y="253175"/>
                  </a:cubicBezTo>
                  <a:cubicBezTo>
                    <a:pt x="44006" y="253175"/>
                    <a:pt x="47816" y="254318"/>
                    <a:pt x="51245" y="256223"/>
                  </a:cubicBezTo>
                  <a:cubicBezTo>
                    <a:pt x="52007" y="256413"/>
                    <a:pt x="133350" y="303086"/>
                    <a:pt x="133350" y="303086"/>
                  </a:cubicBezTo>
                  <a:lnTo>
                    <a:pt x="133350" y="76200"/>
                  </a:lnTo>
                  <a:cubicBezTo>
                    <a:pt x="133350" y="60389"/>
                    <a:pt x="146114" y="47625"/>
                    <a:pt x="161925" y="47625"/>
                  </a:cubicBezTo>
                  <a:cubicBezTo>
                    <a:pt x="177737" y="47625"/>
                    <a:pt x="190500" y="60389"/>
                    <a:pt x="190500" y="76200"/>
                  </a:cubicBezTo>
                  <a:lnTo>
                    <a:pt x="190500" y="209550"/>
                  </a:lnTo>
                  <a:lnTo>
                    <a:pt x="209550" y="209550"/>
                  </a:lnTo>
                  <a:lnTo>
                    <a:pt x="209550" y="28575"/>
                  </a:lnTo>
                  <a:cubicBezTo>
                    <a:pt x="209550" y="12764"/>
                    <a:pt x="222314" y="0"/>
                    <a:pt x="238125" y="0"/>
                  </a:cubicBezTo>
                  <a:cubicBezTo>
                    <a:pt x="253937" y="0"/>
                    <a:pt x="266700" y="12764"/>
                    <a:pt x="266700" y="28575"/>
                  </a:cubicBezTo>
                  <a:lnTo>
                    <a:pt x="266700" y="209550"/>
                  </a:lnTo>
                  <a:lnTo>
                    <a:pt x="285750" y="209550"/>
                  </a:lnTo>
                  <a:lnTo>
                    <a:pt x="285750" y="47625"/>
                  </a:lnTo>
                  <a:cubicBezTo>
                    <a:pt x="285750" y="31814"/>
                    <a:pt x="298514" y="19050"/>
                    <a:pt x="314325" y="19050"/>
                  </a:cubicBezTo>
                  <a:cubicBezTo>
                    <a:pt x="330137" y="19050"/>
                    <a:pt x="342900" y="31814"/>
                    <a:pt x="342900" y="47625"/>
                  </a:cubicBezTo>
                  <a:lnTo>
                    <a:pt x="342900" y="209550"/>
                  </a:lnTo>
                  <a:lnTo>
                    <a:pt x="361950" y="209550"/>
                  </a:lnTo>
                  <a:lnTo>
                    <a:pt x="361950" y="104775"/>
                  </a:lnTo>
                  <a:cubicBezTo>
                    <a:pt x="361950" y="88964"/>
                    <a:pt x="374714" y="76200"/>
                    <a:pt x="390525" y="76200"/>
                  </a:cubicBezTo>
                  <a:cubicBezTo>
                    <a:pt x="406337" y="76200"/>
                    <a:pt x="419100" y="88964"/>
                    <a:pt x="419100" y="104775"/>
                  </a:cubicBezTo>
                  <a:close/>
                </a:path>
              </a:pathLst>
            </a:custGeom>
            <a:solidFill>
              <a:srgbClr val="5770be"/>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502" name="CustomShape 9"/>
          <p:cNvSpPr/>
          <p:nvPr/>
        </p:nvSpPr>
        <p:spPr>
          <a:xfrm>
            <a:off x="514080" y="4273560"/>
            <a:ext cx="8287920" cy="763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u="sng">
                <a:solidFill>
                  <a:srgbClr val="0000ff"/>
                </a:solidFill>
                <a:uFillTx/>
                <a:latin typeface="Arial"/>
                <a:ea typeface="DejaVu Sans"/>
                <a:hlinkClick r:id="rId1"/>
              </a:rPr>
              <a:t>https://tube-numerique-educatif.apps.education.fr/a/drne_bfc/video-channels</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p:txBody>
      </p:sp>
      <p:pic>
        <p:nvPicPr>
          <p:cNvPr id="503" name="" descr=""/>
          <p:cNvPicPr/>
          <p:nvPr/>
        </p:nvPicPr>
        <p:blipFill>
          <a:blip r:embed="rId2"/>
          <a:stretch/>
        </p:blipFill>
        <p:spPr>
          <a:xfrm>
            <a:off x="507600" y="2128680"/>
            <a:ext cx="4001400" cy="1750680"/>
          </a:xfrm>
          <a:prstGeom prst="rect">
            <a:avLst/>
          </a:prstGeom>
          <a:ln w="0">
            <a:noFill/>
          </a:ln>
        </p:spPr>
      </p:pic>
      <p:pic>
        <p:nvPicPr>
          <p:cNvPr id="504" name="" descr=""/>
          <p:cNvPicPr/>
          <p:nvPr/>
        </p:nvPicPr>
        <p:blipFill>
          <a:blip r:embed="rId3"/>
          <a:stretch/>
        </p:blipFill>
        <p:spPr>
          <a:xfrm>
            <a:off x="4628880" y="2243160"/>
            <a:ext cx="4250880" cy="1942200"/>
          </a:xfrm>
          <a:prstGeom prst="rect">
            <a:avLst/>
          </a:prstGeom>
          <a:ln w="0">
            <a:noFill/>
          </a:ln>
        </p:spPr>
      </p:pic>
      <p:sp>
        <p:nvSpPr>
          <p:cNvPr id="505" name="CustomShape 10"/>
          <p:cNvSpPr/>
          <p:nvPr/>
        </p:nvSpPr>
        <p:spPr>
          <a:xfrm>
            <a:off x="420120" y="1849320"/>
            <a:ext cx="2903040" cy="298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Compte de la DRNE</a:t>
            </a:r>
            <a:endParaRPr b="0" lang="fr-FR" sz="1400" spc="-1" strike="noStrike">
              <a:solidFill>
                <a:srgbClr val="000000"/>
              </a:solidFill>
              <a:latin typeface="Arial"/>
            </a:endParaRPr>
          </a:p>
        </p:txBody>
      </p:sp>
      <p:sp>
        <p:nvSpPr>
          <p:cNvPr id="506" name="CustomShape 11"/>
          <p:cNvSpPr/>
          <p:nvPr/>
        </p:nvSpPr>
        <p:spPr>
          <a:xfrm>
            <a:off x="4713120" y="1985760"/>
            <a:ext cx="2903040" cy="298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Une des chaînes : e-Tuto</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CustomShape 1"/>
          <p:cNvSpPr/>
          <p:nvPr/>
        </p:nvSpPr>
        <p:spPr>
          <a:xfrm>
            <a:off x="7398720" y="4783680"/>
            <a:ext cx="1342080" cy="352080"/>
          </a:xfrm>
          <a:prstGeom prst="rect">
            <a:avLst/>
          </a:prstGeom>
          <a:noFill/>
          <a:ln w="0">
            <a:noFill/>
          </a:ln>
        </p:spPr>
        <p:style>
          <a:lnRef idx="0"/>
          <a:fillRef idx="0"/>
          <a:effectRef idx="0"/>
          <a:fontRef idx="minor"/>
        </p:style>
        <p:txBody>
          <a:bodyPr lIns="0" rIns="0" tIns="0" bIns="0" anchor="ctr">
            <a:noAutofit/>
          </a:bodyPr>
          <a:p>
            <a:pPr algn="r">
              <a:lnSpc>
                <a:spcPct val="100000"/>
              </a:lnSpc>
            </a:pPr>
            <a:fld id="{11F33E34-FF0A-4BEF-9556-E250B4F79D5F}"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508" name="CustomShape 2"/>
          <p:cNvSpPr/>
          <p:nvPr/>
        </p:nvSpPr>
        <p:spPr>
          <a:xfrm>
            <a:off x="395280" y="4797720"/>
            <a:ext cx="1090800" cy="338040"/>
          </a:xfrm>
          <a:prstGeom prst="rect">
            <a:avLst/>
          </a:prstGeom>
          <a:noFill/>
          <a:ln w="0">
            <a:noFill/>
          </a:ln>
        </p:spPr>
        <p:style>
          <a:lnRef idx="0"/>
          <a:fillRef idx="0"/>
          <a:effectRef idx="0"/>
          <a:fontRef idx="minor"/>
        </p:style>
        <p:txBody>
          <a:bodyPr lIns="0" rIns="0" tIns="0" bIns="0" anchor="ctr">
            <a:noAutofit/>
          </a:bodyPr>
          <a:p>
            <a:pPr>
              <a:lnSpc>
                <a:spcPct val="100000"/>
              </a:lnSpc>
            </a:pPr>
            <a:fld id="{0F3E1229-85EC-4130-8362-237B10AE253D}"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509" name="CustomShape 3"/>
          <p:cNvSpPr/>
          <p:nvPr/>
        </p:nvSpPr>
        <p:spPr>
          <a:xfrm>
            <a:off x="2868840" y="195480"/>
            <a:ext cx="5871960" cy="35208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510" name="CustomShape 4"/>
          <p:cNvSpPr/>
          <p:nvPr/>
        </p:nvSpPr>
        <p:spPr>
          <a:xfrm>
            <a:off x="399600" y="1707480"/>
            <a:ext cx="8340840" cy="287244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511" name="CustomShape 5"/>
          <p:cNvSpPr/>
          <p:nvPr/>
        </p:nvSpPr>
        <p:spPr>
          <a:xfrm>
            <a:off x="499680" y="851040"/>
            <a:ext cx="6873120" cy="810360"/>
          </a:xfrm>
          <a:prstGeom prst="rect">
            <a:avLst/>
          </a:prstGeom>
          <a:solidFill>
            <a:srgbClr val="5770be"/>
          </a:solidFill>
          <a:ln w="0">
            <a:noFill/>
          </a:ln>
        </p:spPr>
        <p:style>
          <a:lnRef idx="0"/>
          <a:fillRef idx="0"/>
          <a:effectRef idx="0"/>
          <a:fontRef idx="minor"/>
        </p:style>
        <p:txBody>
          <a:bodyPr lIns="360000" rIns="360000" tIns="36000" bIns="72000" anchor="t">
            <a:noAutofit/>
          </a:bodyPr>
          <a:p>
            <a:pPr>
              <a:lnSpc>
                <a:spcPct val="100000"/>
              </a:lnSpc>
            </a:pPr>
            <a:r>
              <a:rPr b="1" lang="fr-FR" sz="3200" spc="-1" strike="noStrike">
                <a:solidFill>
                  <a:srgbClr val="ffffff"/>
                </a:solidFill>
                <a:latin typeface="Arial"/>
                <a:ea typeface="DejaVu Sans"/>
              </a:rPr>
              <a:t>Démo et mise en pratique</a:t>
            </a:r>
            <a:endParaRPr b="0" lang="fr-FR" sz="3200" spc="-1" strike="noStrike">
              <a:solidFill>
                <a:srgbClr val="000000"/>
              </a:solidFill>
              <a:latin typeface="Arial"/>
            </a:endParaRPr>
          </a:p>
        </p:txBody>
      </p:sp>
      <p:grpSp>
        <p:nvGrpSpPr>
          <p:cNvPr id="512" name="Group 6"/>
          <p:cNvGrpSpPr/>
          <p:nvPr/>
        </p:nvGrpSpPr>
        <p:grpSpPr>
          <a:xfrm>
            <a:off x="7920720" y="900000"/>
            <a:ext cx="712080" cy="712080"/>
            <a:chOff x="7920720" y="900000"/>
            <a:chExt cx="712080" cy="712080"/>
          </a:xfrm>
        </p:grpSpPr>
        <p:sp>
          <p:nvSpPr>
            <p:cNvPr id="513" name="CustomShape 7"/>
            <p:cNvSpPr/>
            <p:nvPr/>
          </p:nvSpPr>
          <p:spPr>
            <a:xfrm>
              <a:off x="7920720" y="900000"/>
              <a:ext cx="712080" cy="712080"/>
            </a:xfrm>
            <a:custGeom>
              <a:avLst/>
              <a:gdLst>
                <a:gd name="textAreaLeft" fmla="*/ 0 w 712080"/>
                <a:gd name="textAreaRight" fmla="*/ 712440 w 712080"/>
                <a:gd name="textAreaTop" fmla="*/ 0 h 712080"/>
                <a:gd name="textAreaBottom" fmla="*/ 712440 h 71208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514" name="CustomShape 8"/>
            <p:cNvSpPr/>
            <p:nvPr/>
          </p:nvSpPr>
          <p:spPr>
            <a:xfrm>
              <a:off x="7950600" y="900000"/>
              <a:ext cx="652320" cy="712080"/>
            </a:xfrm>
            <a:custGeom>
              <a:avLst/>
              <a:gdLst>
                <a:gd name="textAreaLeft" fmla="*/ 0 w 652320"/>
                <a:gd name="textAreaRight" fmla="*/ 652680 w 652320"/>
                <a:gd name="textAreaTop" fmla="*/ 0 h 712080"/>
                <a:gd name="textAreaBottom" fmla="*/ 712440 h 712080"/>
              </a:gdLst>
              <a:ahLst/>
              <a:rect l="textAreaLeft" t="textAreaTop" r="textAreaRight" b="textAreaBottom"/>
              <a:pathLst>
                <a:path w="419100" h="457200">
                  <a:moveTo>
                    <a:pt x="419100" y="104775"/>
                  </a:moveTo>
                  <a:lnTo>
                    <a:pt x="419100" y="381000"/>
                  </a:lnTo>
                  <a:cubicBezTo>
                    <a:pt x="419100" y="422910"/>
                    <a:pt x="384810" y="457200"/>
                    <a:pt x="342900" y="457200"/>
                  </a:cubicBezTo>
                  <a:lnTo>
                    <a:pt x="203835" y="457200"/>
                  </a:lnTo>
                  <a:cubicBezTo>
                    <a:pt x="183261" y="457200"/>
                    <a:pt x="163830" y="449009"/>
                    <a:pt x="149543" y="434531"/>
                  </a:cubicBezTo>
                  <a:lnTo>
                    <a:pt x="0" y="282512"/>
                  </a:lnTo>
                  <a:cubicBezTo>
                    <a:pt x="0" y="282512"/>
                    <a:pt x="24003" y="259080"/>
                    <a:pt x="24765" y="258699"/>
                  </a:cubicBezTo>
                  <a:cubicBezTo>
                    <a:pt x="28956" y="255080"/>
                    <a:pt x="34100" y="253175"/>
                    <a:pt x="39815" y="253175"/>
                  </a:cubicBezTo>
                  <a:cubicBezTo>
                    <a:pt x="44006" y="253175"/>
                    <a:pt x="47816" y="254318"/>
                    <a:pt x="51245" y="256223"/>
                  </a:cubicBezTo>
                  <a:cubicBezTo>
                    <a:pt x="52007" y="256413"/>
                    <a:pt x="133350" y="303086"/>
                    <a:pt x="133350" y="303086"/>
                  </a:cubicBezTo>
                  <a:lnTo>
                    <a:pt x="133350" y="76200"/>
                  </a:lnTo>
                  <a:cubicBezTo>
                    <a:pt x="133350" y="60389"/>
                    <a:pt x="146114" y="47625"/>
                    <a:pt x="161925" y="47625"/>
                  </a:cubicBezTo>
                  <a:cubicBezTo>
                    <a:pt x="177737" y="47625"/>
                    <a:pt x="190500" y="60389"/>
                    <a:pt x="190500" y="76200"/>
                  </a:cubicBezTo>
                  <a:lnTo>
                    <a:pt x="190500" y="209550"/>
                  </a:lnTo>
                  <a:lnTo>
                    <a:pt x="209550" y="209550"/>
                  </a:lnTo>
                  <a:lnTo>
                    <a:pt x="209550" y="28575"/>
                  </a:lnTo>
                  <a:cubicBezTo>
                    <a:pt x="209550" y="12764"/>
                    <a:pt x="222314" y="0"/>
                    <a:pt x="238125" y="0"/>
                  </a:cubicBezTo>
                  <a:cubicBezTo>
                    <a:pt x="253937" y="0"/>
                    <a:pt x="266700" y="12764"/>
                    <a:pt x="266700" y="28575"/>
                  </a:cubicBezTo>
                  <a:lnTo>
                    <a:pt x="266700" y="209550"/>
                  </a:lnTo>
                  <a:lnTo>
                    <a:pt x="285750" y="209550"/>
                  </a:lnTo>
                  <a:lnTo>
                    <a:pt x="285750" y="47625"/>
                  </a:lnTo>
                  <a:cubicBezTo>
                    <a:pt x="285750" y="31814"/>
                    <a:pt x="298514" y="19050"/>
                    <a:pt x="314325" y="19050"/>
                  </a:cubicBezTo>
                  <a:cubicBezTo>
                    <a:pt x="330137" y="19050"/>
                    <a:pt x="342900" y="31814"/>
                    <a:pt x="342900" y="47625"/>
                  </a:cubicBezTo>
                  <a:lnTo>
                    <a:pt x="342900" y="209550"/>
                  </a:lnTo>
                  <a:lnTo>
                    <a:pt x="361950" y="209550"/>
                  </a:lnTo>
                  <a:lnTo>
                    <a:pt x="361950" y="104775"/>
                  </a:lnTo>
                  <a:cubicBezTo>
                    <a:pt x="361950" y="88964"/>
                    <a:pt x="374714" y="76200"/>
                    <a:pt x="390525" y="76200"/>
                  </a:cubicBezTo>
                  <a:cubicBezTo>
                    <a:pt x="406337" y="76200"/>
                    <a:pt x="419100" y="88964"/>
                    <a:pt x="419100" y="104775"/>
                  </a:cubicBezTo>
                  <a:close/>
                </a:path>
              </a:pathLst>
            </a:custGeom>
            <a:solidFill>
              <a:srgbClr val="5770be"/>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pic>
        <p:nvPicPr>
          <p:cNvPr id="515" name="" descr=""/>
          <p:cNvPicPr/>
          <p:nvPr/>
        </p:nvPicPr>
        <p:blipFill>
          <a:blip r:embed="rId1"/>
          <a:stretch/>
        </p:blipFill>
        <p:spPr>
          <a:xfrm>
            <a:off x="605160" y="1707480"/>
            <a:ext cx="7313040" cy="28724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BE19C930-4524-42BA-BC1C-6E696E1DC7F9}"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30" name="CustomShape 2"/>
          <p:cNvSpPr/>
          <p:nvPr/>
        </p:nvSpPr>
        <p:spPr>
          <a:xfrm>
            <a:off x="395640" y="1853640"/>
            <a:ext cx="2402640" cy="258012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31" name="CustomShape 3"/>
          <p:cNvSpPr/>
          <p:nvPr/>
        </p:nvSpPr>
        <p:spPr>
          <a:xfrm>
            <a:off x="6336000" y="1851840"/>
            <a:ext cx="2402640" cy="25624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32" name="CustomShape 4"/>
          <p:cNvSpPr/>
          <p:nvPr/>
        </p:nvSpPr>
        <p:spPr>
          <a:xfrm>
            <a:off x="395280" y="4797720"/>
            <a:ext cx="112896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93012C4A-8F1B-4E53-B4BA-E8E4F5427B2E}"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33" name="CustomShape 5"/>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34" name="CustomShape 6"/>
          <p:cNvSpPr/>
          <p:nvPr/>
        </p:nvSpPr>
        <p:spPr>
          <a:xfrm>
            <a:off x="399600" y="843480"/>
            <a:ext cx="6971040" cy="807120"/>
          </a:xfrm>
          <a:prstGeom prst="rect">
            <a:avLst/>
          </a:prstGeom>
          <a:solidFill>
            <a:srgbClr val="ed6e50"/>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Définition</a:t>
            </a:r>
            <a:endParaRPr b="0" lang="fr-FR" sz="3200" spc="-1" strike="noStrike">
              <a:solidFill>
                <a:srgbClr val="000000"/>
              </a:solidFill>
              <a:latin typeface="Arial"/>
            </a:endParaRPr>
          </a:p>
        </p:txBody>
      </p:sp>
      <p:grpSp>
        <p:nvGrpSpPr>
          <p:cNvPr id="335" name="Group 7"/>
          <p:cNvGrpSpPr/>
          <p:nvPr/>
        </p:nvGrpSpPr>
        <p:grpSpPr>
          <a:xfrm>
            <a:off x="7534800" y="830520"/>
            <a:ext cx="820080" cy="820080"/>
            <a:chOff x="7534800" y="830520"/>
            <a:chExt cx="820080" cy="820080"/>
          </a:xfrm>
        </p:grpSpPr>
        <p:sp>
          <p:nvSpPr>
            <p:cNvPr id="336" name="CustomShape 8"/>
            <p:cNvSpPr/>
            <p:nvPr/>
          </p:nvSpPr>
          <p:spPr>
            <a:xfrm>
              <a:off x="7534800" y="830520"/>
              <a:ext cx="820080" cy="820080"/>
            </a:xfrm>
            <a:custGeom>
              <a:avLst/>
              <a:gdLst>
                <a:gd name="textAreaLeft" fmla="*/ 0 w 820080"/>
                <a:gd name="textAreaRight" fmla="*/ 820440 w 820080"/>
                <a:gd name="textAreaTop" fmla="*/ 0 h 820080"/>
                <a:gd name="textAreaBottom" fmla="*/ 820440 h 82008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37" name="CustomShape 9"/>
            <p:cNvSpPr/>
            <p:nvPr/>
          </p:nvSpPr>
          <p:spPr>
            <a:xfrm>
              <a:off x="7569360" y="1037880"/>
              <a:ext cx="750960" cy="405000"/>
            </a:xfrm>
            <a:custGeom>
              <a:avLst/>
              <a:gdLst>
                <a:gd name="textAreaLeft" fmla="*/ 0 w 750960"/>
                <a:gd name="textAreaRight" fmla="*/ 751320 w 750960"/>
                <a:gd name="textAreaTop" fmla="*/ 0 h 405000"/>
                <a:gd name="textAreaBottom" fmla="*/ 405360 h 405000"/>
              </a:gdLst>
              <a:ahLst/>
              <a:rect l="textAreaLeft" t="textAreaTop" r="textAreaRight" b="textAreaBottom"/>
              <a:pathLst>
                <a:path w="419100" h="228600">
                  <a:moveTo>
                    <a:pt x="221933" y="76200"/>
                  </a:moveTo>
                  <a:cubicBezTo>
                    <a:pt x="206312" y="31814"/>
                    <a:pt x="164021" y="0"/>
                    <a:pt x="114300" y="0"/>
                  </a:cubicBezTo>
                  <a:cubicBezTo>
                    <a:pt x="51245" y="0"/>
                    <a:pt x="0" y="51244"/>
                    <a:pt x="0" y="114300"/>
                  </a:cubicBezTo>
                  <a:cubicBezTo>
                    <a:pt x="0" y="177356"/>
                    <a:pt x="51245" y="228600"/>
                    <a:pt x="114300" y="228600"/>
                  </a:cubicBezTo>
                  <a:cubicBezTo>
                    <a:pt x="164021" y="228600"/>
                    <a:pt x="206312" y="196787"/>
                    <a:pt x="221933" y="152400"/>
                  </a:cubicBezTo>
                  <a:lnTo>
                    <a:pt x="304800" y="152400"/>
                  </a:lnTo>
                  <a:lnTo>
                    <a:pt x="304800" y="228600"/>
                  </a:lnTo>
                  <a:lnTo>
                    <a:pt x="381000" y="228600"/>
                  </a:lnTo>
                  <a:lnTo>
                    <a:pt x="381000" y="152400"/>
                  </a:lnTo>
                  <a:lnTo>
                    <a:pt x="419100" y="152400"/>
                  </a:lnTo>
                  <a:lnTo>
                    <a:pt x="419100" y="76200"/>
                  </a:lnTo>
                  <a:lnTo>
                    <a:pt x="221933" y="76200"/>
                  </a:lnTo>
                  <a:close/>
                  <a:moveTo>
                    <a:pt x="114300" y="152400"/>
                  </a:moveTo>
                  <a:cubicBezTo>
                    <a:pt x="93345" y="152400"/>
                    <a:pt x="76200" y="135255"/>
                    <a:pt x="76200" y="114300"/>
                  </a:cubicBezTo>
                  <a:cubicBezTo>
                    <a:pt x="76200" y="93345"/>
                    <a:pt x="93345" y="76200"/>
                    <a:pt x="114300" y="76200"/>
                  </a:cubicBezTo>
                  <a:cubicBezTo>
                    <a:pt x="135255" y="76200"/>
                    <a:pt x="152400" y="93345"/>
                    <a:pt x="152400" y="114300"/>
                  </a:cubicBezTo>
                  <a:cubicBezTo>
                    <a:pt x="152400" y="135255"/>
                    <a:pt x="135255" y="152400"/>
                    <a:pt x="114300" y="152400"/>
                  </a:cubicBezTo>
                  <a:close/>
                </a:path>
              </a:pathLst>
            </a:custGeom>
            <a:solidFill>
              <a:srgbClr val="ff6f4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338" name="CustomShape 10"/>
          <p:cNvSpPr/>
          <p:nvPr/>
        </p:nvSpPr>
        <p:spPr>
          <a:xfrm>
            <a:off x="4536000" y="2196000"/>
            <a:ext cx="4460040" cy="303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600" spc="-1" strike="noStrike">
                <a:solidFill>
                  <a:srgbClr val="000000"/>
                </a:solidFill>
                <a:latin typeface="Arial"/>
                <a:ea typeface="DejaVu Sans"/>
              </a:rPr>
              <a:t>« Une veille informationnelle est l’ensemble des stratégies mises en place pour rester informé, en y consacrant le moins de temps possible et en utilisant des processus de signalement automatisés »</a:t>
            </a:r>
            <a:br>
              <a:rPr sz="1800"/>
            </a:br>
            <a:r>
              <a:rPr b="0" lang="fr-FR" sz="1600" spc="-1" strike="noStrike">
                <a:solidFill>
                  <a:srgbClr val="000000"/>
                </a:solidFill>
                <a:latin typeface="Arial"/>
                <a:ea typeface="DejaVu Sans"/>
              </a:rPr>
              <a:t> </a:t>
            </a:r>
            <a:br>
              <a:rPr sz="1800"/>
            </a:br>
            <a:r>
              <a:rPr b="0" lang="fr-FR" sz="1600" spc="-1" strike="noStrike">
                <a:solidFill>
                  <a:srgbClr val="000000"/>
                </a:solidFill>
                <a:latin typeface="Arial"/>
                <a:ea typeface="DejaVu Sans"/>
              </a:rPr>
              <a:t>(Source : JP Lardy – Urfist de Lyon)</a:t>
            </a:r>
            <a:endParaRPr b="0" lang="fr-FR" sz="1600" spc="-1" strike="noStrike">
              <a:solidFill>
                <a:srgbClr val="000000"/>
              </a:solidFill>
              <a:latin typeface="Arial"/>
            </a:endParaRPr>
          </a:p>
        </p:txBody>
      </p:sp>
      <p:pic>
        <p:nvPicPr>
          <p:cNvPr id="339" name="" descr=""/>
          <p:cNvPicPr/>
          <p:nvPr/>
        </p:nvPicPr>
        <p:blipFill>
          <a:blip r:embed="rId1"/>
          <a:stretch/>
        </p:blipFill>
        <p:spPr>
          <a:xfrm>
            <a:off x="576000" y="2016000"/>
            <a:ext cx="3837960" cy="20948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CustomShape 1"/>
          <p:cNvSpPr/>
          <p:nvPr/>
        </p:nvSpPr>
        <p:spPr>
          <a:xfrm>
            <a:off x="0" y="4963680"/>
            <a:ext cx="169920" cy="169920"/>
          </a:xfrm>
          <a:prstGeom prst="rect">
            <a:avLst/>
          </a:prstGeom>
          <a:noFill/>
          <a:ln w="0">
            <a:solidFill>
              <a:srgbClr val="000000"/>
            </a:solidFill>
          </a:ln>
        </p:spPr>
        <p:style>
          <a:lnRef idx="0"/>
          <a:fillRef idx="0"/>
          <a:effectRef idx="0"/>
          <a:fontRef idx="minor"/>
        </p:style>
        <p:txBody>
          <a:bodyPr lIns="90000" rIns="90000" tIns="170640" bIns="170640" anchor="ctr">
            <a:noAutofit/>
          </a:bodyPr>
          <a:p>
            <a:pPr>
              <a:lnSpc>
                <a:spcPct val="100000"/>
              </a:lnSpc>
            </a:pPr>
            <a:fld id="{A1853165-FA1B-4E07-9BB5-53FAE4D68B2E}" type="datetime1">
              <a:rPr b="1" lang="fr-FR" sz="100" spc="-1" strike="noStrike">
                <a:solidFill>
                  <a:srgbClr val="000000"/>
                </a:solidFill>
                <a:latin typeface="Arial"/>
                <a:ea typeface="DejaVu Sans"/>
              </a:rPr>
              <a:t>19/12/2022</a:t>
            </a:fld>
            <a:endParaRPr b="0" lang="fr-FR" sz="100" spc="-1" strike="noStrike">
              <a:solidFill>
                <a:srgbClr val="000000"/>
              </a:solidFill>
              <a:latin typeface="Arial"/>
            </a:endParaRPr>
          </a:p>
        </p:txBody>
      </p:sp>
      <p:sp>
        <p:nvSpPr>
          <p:cNvPr id="517" name="CustomShape 2"/>
          <p:cNvSpPr/>
          <p:nvPr/>
        </p:nvSpPr>
        <p:spPr>
          <a:xfrm>
            <a:off x="720000" y="4371840"/>
            <a:ext cx="3229920" cy="43776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fr-FR" sz="1150" spc="-1" strike="noStrike">
                <a:solidFill>
                  <a:srgbClr val="000000"/>
                </a:solidFill>
                <a:latin typeface="Arial"/>
                <a:ea typeface="DejaVu Sans"/>
              </a:rPr>
              <a:t>Délégation régionale académique</a:t>
            </a:r>
            <a:br>
              <a:rPr sz="1800"/>
            </a:br>
            <a:r>
              <a:rPr b="1" lang="fr-FR" sz="1150" spc="-1" strike="noStrike">
                <a:solidFill>
                  <a:srgbClr val="000000"/>
                </a:solidFill>
                <a:latin typeface="Arial"/>
                <a:ea typeface="DejaVu Sans"/>
              </a:rPr>
              <a:t>au numérique pour l’éducation</a:t>
            </a:r>
            <a:endParaRPr b="0" lang="fr-FR" sz="1150" spc="-1" strike="noStrike">
              <a:solidFill>
                <a:srgbClr val="000000"/>
              </a:solidFill>
              <a:latin typeface="Arial"/>
            </a:endParaRPr>
          </a:p>
        </p:txBody>
      </p:sp>
      <p:sp>
        <p:nvSpPr>
          <p:cNvPr id="518" name="CustomShape 3"/>
          <p:cNvSpPr/>
          <p:nvPr/>
        </p:nvSpPr>
        <p:spPr>
          <a:xfrm>
            <a:off x="0" y="4963680"/>
            <a:ext cx="169920" cy="169920"/>
          </a:xfrm>
          <a:prstGeom prst="rect">
            <a:avLst/>
          </a:prstGeom>
          <a:noFill/>
          <a:ln w="0">
            <a:solidFill>
              <a:srgbClr val="000000"/>
            </a:solidFill>
          </a:ln>
        </p:spPr>
        <p:style>
          <a:lnRef idx="0"/>
          <a:fillRef idx="0"/>
          <a:effectRef idx="0"/>
          <a:fontRef idx="minor"/>
        </p:style>
        <p:txBody>
          <a:bodyPr lIns="0" rIns="0" tIns="0" bIns="0" anchor="ctr">
            <a:noAutofit/>
          </a:bodyPr>
          <a:p>
            <a:pPr algn="r">
              <a:lnSpc>
                <a:spcPct val="100000"/>
              </a:lnSpc>
            </a:pPr>
            <a:fld id="{81689B30-FB79-44E6-A207-A5A181DD5F38}" type="slidenum">
              <a:rPr b="1" lang="fr-FR" sz="100" spc="-1" strike="noStrike">
                <a:solidFill>
                  <a:srgbClr val="000000"/>
                </a:solidFill>
                <a:latin typeface="Arial"/>
                <a:ea typeface="DejaVu Sans"/>
              </a:rPr>
              <a:t>&lt;numéro&gt;</a:t>
            </a:fld>
            <a:endParaRPr b="0" lang="fr-FR" sz="100" spc="-1" strike="noStrike">
              <a:solidFill>
                <a:srgbClr val="000000"/>
              </a:solidFill>
              <a:latin typeface="Arial"/>
            </a:endParaRPr>
          </a:p>
        </p:txBody>
      </p:sp>
      <p:sp>
        <p:nvSpPr>
          <p:cNvPr id="519" name="CustomShape 4"/>
          <p:cNvSpPr/>
          <p:nvPr/>
        </p:nvSpPr>
        <p:spPr>
          <a:xfrm>
            <a:off x="0" y="0"/>
            <a:ext cx="169920" cy="169920"/>
          </a:xfrm>
          <a:prstGeom prst="rect">
            <a:avLst/>
          </a:prstGeom>
          <a:noFill/>
          <a:ln w="0">
            <a:solidFill>
              <a:srgbClr val="000000"/>
            </a:solidFill>
          </a:ln>
        </p:spPr>
        <p:style>
          <a:lnRef idx="0"/>
          <a:fillRef idx="0"/>
          <a:effectRef idx="0"/>
          <a:fontRef idx="minor"/>
        </p:style>
        <p:txBody>
          <a:bodyPr lIns="90000" rIns="90000" tIns="90000" bIns="90000" anchor="t">
            <a:noAutofit/>
          </a:bodyPr>
          <a:p>
            <a:endParaRPr b="0" lang="fr-FR" sz="1800" spc="-1" strike="noStrike">
              <a:solidFill>
                <a:srgbClr val="000000"/>
              </a:solidFill>
              <a:latin typeface="Arial"/>
            </a:endParaRPr>
          </a:p>
        </p:txBody>
      </p:sp>
      <p:pic>
        <p:nvPicPr>
          <p:cNvPr id="520" name="" descr=""/>
          <p:cNvPicPr/>
          <p:nvPr/>
        </p:nvPicPr>
        <p:blipFill>
          <a:blip r:embed="rId1"/>
          <a:stretch/>
        </p:blipFill>
        <p:spPr>
          <a:xfrm>
            <a:off x="4320000" y="2123280"/>
            <a:ext cx="4276440" cy="21873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DF1D814E-04C5-451E-9197-027237D845BA}"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41" name="CustomShape 2"/>
          <p:cNvSpPr/>
          <p:nvPr/>
        </p:nvSpPr>
        <p:spPr>
          <a:xfrm>
            <a:off x="395640" y="1853640"/>
            <a:ext cx="2402640" cy="258012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42" name="CustomShape 3"/>
          <p:cNvSpPr/>
          <p:nvPr/>
        </p:nvSpPr>
        <p:spPr>
          <a:xfrm>
            <a:off x="3384000" y="1851840"/>
            <a:ext cx="2402640" cy="25624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43" name="CustomShape 4"/>
          <p:cNvSpPr/>
          <p:nvPr/>
        </p:nvSpPr>
        <p:spPr>
          <a:xfrm>
            <a:off x="6336000" y="1851840"/>
            <a:ext cx="2402640" cy="25624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44" name="CustomShape 5"/>
          <p:cNvSpPr/>
          <p:nvPr/>
        </p:nvSpPr>
        <p:spPr>
          <a:xfrm>
            <a:off x="395280" y="4797720"/>
            <a:ext cx="112896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69435EAC-2948-4039-8941-CDA1F855101D}"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45" name="CustomShape 6"/>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46" name="CustomShape 7"/>
          <p:cNvSpPr/>
          <p:nvPr/>
        </p:nvSpPr>
        <p:spPr>
          <a:xfrm>
            <a:off x="399600" y="843480"/>
            <a:ext cx="7012800" cy="807120"/>
          </a:xfrm>
          <a:prstGeom prst="rect">
            <a:avLst/>
          </a:prstGeom>
          <a:solidFill>
            <a:srgbClr val="ed6e50"/>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2 approches : passive / active</a:t>
            </a:r>
            <a:endParaRPr b="0" lang="fr-FR" sz="3200" spc="-1" strike="noStrike">
              <a:solidFill>
                <a:srgbClr val="000000"/>
              </a:solidFill>
              <a:latin typeface="Arial"/>
            </a:endParaRPr>
          </a:p>
        </p:txBody>
      </p:sp>
      <p:grpSp>
        <p:nvGrpSpPr>
          <p:cNvPr id="347" name="Group 8"/>
          <p:cNvGrpSpPr/>
          <p:nvPr/>
        </p:nvGrpSpPr>
        <p:grpSpPr>
          <a:xfrm>
            <a:off x="7534800" y="830520"/>
            <a:ext cx="820080" cy="820080"/>
            <a:chOff x="7534800" y="830520"/>
            <a:chExt cx="820080" cy="820080"/>
          </a:xfrm>
        </p:grpSpPr>
        <p:sp>
          <p:nvSpPr>
            <p:cNvPr id="348" name="CustomShape 9"/>
            <p:cNvSpPr/>
            <p:nvPr/>
          </p:nvSpPr>
          <p:spPr>
            <a:xfrm>
              <a:off x="7534800" y="830520"/>
              <a:ext cx="820080" cy="820080"/>
            </a:xfrm>
            <a:custGeom>
              <a:avLst/>
              <a:gdLst>
                <a:gd name="textAreaLeft" fmla="*/ 0 w 820080"/>
                <a:gd name="textAreaRight" fmla="*/ 820440 w 820080"/>
                <a:gd name="textAreaTop" fmla="*/ 0 h 820080"/>
                <a:gd name="textAreaBottom" fmla="*/ 820440 h 82008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49" name="CustomShape 10"/>
            <p:cNvSpPr/>
            <p:nvPr/>
          </p:nvSpPr>
          <p:spPr>
            <a:xfrm>
              <a:off x="7569360" y="1037880"/>
              <a:ext cx="750960" cy="405000"/>
            </a:xfrm>
            <a:custGeom>
              <a:avLst/>
              <a:gdLst>
                <a:gd name="textAreaLeft" fmla="*/ 0 w 750960"/>
                <a:gd name="textAreaRight" fmla="*/ 751320 w 750960"/>
                <a:gd name="textAreaTop" fmla="*/ 0 h 405000"/>
                <a:gd name="textAreaBottom" fmla="*/ 405360 h 405000"/>
              </a:gdLst>
              <a:ahLst/>
              <a:rect l="textAreaLeft" t="textAreaTop" r="textAreaRight" b="textAreaBottom"/>
              <a:pathLst>
                <a:path w="419100" h="228600">
                  <a:moveTo>
                    <a:pt x="221933" y="76200"/>
                  </a:moveTo>
                  <a:cubicBezTo>
                    <a:pt x="206312" y="31814"/>
                    <a:pt x="164021" y="0"/>
                    <a:pt x="114300" y="0"/>
                  </a:cubicBezTo>
                  <a:cubicBezTo>
                    <a:pt x="51245" y="0"/>
                    <a:pt x="0" y="51244"/>
                    <a:pt x="0" y="114300"/>
                  </a:cubicBezTo>
                  <a:cubicBezTo>
                    <a:pt x="0" y="177356"/>
                    <a:pt x="51245" y="228600"/>
                    <a:pt x="114300" y="228600"/>
                  </a:cubicBezTo>
                  <a:cubicBezTo>
                    <a:pt x="164021" y="228600"/>
                    <a:pt x="206312" y="196787"/>
                    <a:pt x="221933" y="152400"/>
                  </a:cubicBezTo>
                  <a:lnTo>
                    <a:pt x="304800" y="152400"/>
                  </a:lnTo>
                  <a:lnTo>
                    <a:pt x="304800" y="228600"/>
                  </a:lnTo>
                  <a:lnTo>
                    <a:pt x="381000" y="228600"/>
                  </a:lnTo>
                  <a:lnTo>
                    <a:pt x="381000" y="152400"/>
                  </a:lnTo>
                  <a:lnTo>
                    <a:pt x="419100" y="152400"/>
                  </a:lnTo>
                  <a:lnTo>
                    <a:pt x="419100" y="76200"/>
                  </a:lnTo>
                  <a:lnTo>
                    <a:pt x="221933" y="76200"/>
                  </a:lnTo>
                  <a:close/>
                  <a:moveTo>
                    <a:pt x="114300" y="152400"/>
                  </a:moveTo>
                  <a:cubicBezTo>
                    <a:pt x="93345" y="152400"/>
                    <a:pt x="76200" y="135255"/>
                    <a:pt x="76200" y="114300"/>
                  </a:cubicBezTo>
                  <a:cubicBezTo>
                    <a:pt x="76200" y="93345"/>
                    <a:pt x="93345" y="76200"/>
                    <a:pt x="114300" y="76200"/>
                  </a:cubicBezTo>
                  <a:cubicBezTo>
                    <a:pt x="135255" y="76200"/>
                    <a:pt x="152400" y="93345"/>
                    <a:pt x="152400" y="114300"/>
                  </a:cubicBezTo>
                  <a:cubicBezTo>
                    <a:pt x="152400" y="135255"/>
                    <a:pt x="135255" y="152400"/>
                    <a:pt x="114300" y="152400"/>
                  </a:cubicBezTo>
                  <a:close/>
                </a:path>
              </a:pathLst>
            </a:custGeom>
            <a:solidFill>
              <a:srgbClr val="ff6f4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350" name="CustomShape 11"/>
          <p:cNvSpPr/>
          <p:nvPr/>
        </p:nvSpPr>
        <p:spPr>
          <a:xfrm>
            <a:off x="369000" y="1944000"/>
            <a:ext cx="6467040" cy="135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p:txBody>
      </p:sp>
      <p:pic>
        <p:nvPicPr>
          <p:cNvPr id="351" name="" descr=""/>
          <p:cNvPicPr/>
          <p:nvPr/>
        </p:nvPicPr>
        <p:blipFill>
          <a:blip r:embed="rId1"/>
          <a:stretch/>
        </p:blipFill>
        <p:spPr>
          <a:xfrm>
            <a:off x="504000" y="2091600"/>
            <a:ext cx="4028400" cy="1864800"/>
          </a:xfrm>
          <a:prstGeom prst="rect">
            <a:avLst/>
          </a:prstGeom>
          <a:ln w="0">
            <a:noFill/>
          </a:ln>
        </p:spPr>
      </p:pic>
      <p:sp>
        <p:nvSpPr>
          <p:cNvPr id="352" name="CustomShape 12"/>
          <p:cNvSpPr/>
          <p:nvPr/>
        </p:nvSpPr>
        <p:spPr>
          <a:xfrm>
            <a:off x="4680000" y="2052000"/>
            <a:ext cx="4260240" cy="243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1400" spc="-1" strike="noStrike">
                <a:solidFill>
                  <a:srgbClr val="000000"/>
                </a:solidFill>
                <a:latin typeface="Arial"/>
                <a:ea typeface="DejaVu Sans"/>
              </a:rPr>
              <a:t>La</a:t>
            </a:r>
            <a:r>
              <a:rPr b="1" lang="fr-FR" sz="1400" spc="-1" strike="noStrike">
                <a:solidFill>
                  <a:srgbClr val="000000"/>
                </a:solidFill>
                <a:latin typeface="Arial"/>
                <a:ea typeface="DejaVu Sans"/>
              </a:rPr>
              <a:t> veille passive</a:t>
            </a:r>
            <a:r>
              <a:rPr b="0" lang="fr-FR" sz="1400" spc="-1" strike="noStrike">
                <a:solidFill>
                  <a:srgbClr val="000000"/>
                </a:solidFill>
                <a:latin typeface="Arial"/>
                <a:ea typeface="DejaVu Sans"/>
              </a:rPr>
              <a:t> est réalisée pour ainsi dire au « fil de l’eau » ; elle consiste à rester en prise avec son environnement. </a:t>
            </a:r>
            <a:br>
              <a:rPr sz="1800"/>
            </a:br>
            <a:r>
              <a:rPr b="0" lang="fr-FR" sz="1400" spc="-1" strike="noStrike">
                <a:solidFill>
                  <a:srgbClr val="000000"/>
                </a:solidFill>
                <a:latin typeface="Arial"/>
                <a:ea typeface="DejaVu Sans"/>
              </a:rPr>
              <a:t>La veille passive repose donc essentiellement sur une </a:t>
            </a:r>
            <a:r>
              <a:rPr b="1" lang="fr-FR" sz="1400" spc="-1" strike="noStrike">
                <a:solidFill>
                  <a:srgbClr val="000000"/>
                </a:solidFill>
                <a:latin typeface="Arial"/>
                <a:ea typeface="DejaVu Sans"/>
              </a:rPr>
              <a:t>démarche d’opportunité et d’initiative</a:t>
            </a:r>
            <a:r>
              <a:rPr b="0" lang="fr-FR" sz="1400" spc="-1" strike="noStrike">
                <a:solidFill>
                  <a:srgbClr val="000000"/>
                </a:solidFill>
                <a:latin typeface="Arial"/>
                <a:ea typeface="DejaVu Sans"/>
              </a:rPr>
              <a:t>.</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La</a:t>
            </a:r>
            <a:r>
              <a:rPr b="1" lang="fr-FR" sz="1400" spc="-1" strike="noStrike">
                <a:solidFill>
                  <a:srgbClr val="000000"/>
                </a:solidFill>
                <a:latin typeface="Arial"/>
                <a:ea typeface="DejaVu Sans"/>
              </a:rPr>
              <a:t> veille activ</a:t>
            </a:r>
            <a:r>
              <a:rPr b="0" lang="fr-FR" sz="1400" spc="-1" strike="noStrike">
                <a:solidFill>
                  <a:srgbClr val="000000"/>
                </a:solidFill>
                <a:latin typeface="Arial"/>
                <a:ea typeface="DejaVu Sans"/>
              </a:rPr>
              <a:t>e est planifiée, organisée, et </a:t>
            </a:r>
            <a:r>
              <a:rPr b="1" lang="fr-FR" sz="1400" spc="-1" strike="noStrike">
                <a:solidFill>
                  <a:srgbClr val="000000"/>
                </a:solidFill>
                <a:latin typeface="Arial"/>
                <a:ea typeface="DejaVu Sans"/>
              </a:rPr>
              <a:t>répond à des objectifs précis</a:t>
            </a:r>
            <a:r>
              <a:rPr b="0" lang="fr-FR" sz="1400" spc="-1" strike="noStrike">
                <a:solidFill>
                  <a:srgbClr val="000000"/>
                </a:solidFill>
                <a:latin typeface="Arial"/>
                <a:ea typeface="DejaVu Sans"/>
              </a:rPr>
              <a:t> et ciblés. C’est une </a:t>
            </a:r>
            <a:r>
              <a:rPr b="1" lang="fr-FR" sz="1400" spc="-1" strike="noStrike">
                <a:solidFill>
                  <a:srgbClr val="000000"/>
                </a:solidFill>
                <a:latin typeface="Arial"/>
                <a:ea typeface="DejaVu Sans"/>
              </a:rPr>
              <a:t>démarche plus stratégique.</a:t>
            </a:r>
            <a:r>
              <a:rPr b="0" lang="fr-FR" sz="1400" spc="-1" strike="noStrike">
                <a:solidFill>
                  <a:srgbClr val="000000"/>
                </a:solidFill>
                <a:latin typeface="Arial"/>
                <a:ea typeface="DejaVu Sans"/>
              </a:rPr>
              <a:t>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Les deux démarches se complètent.</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02FBD23B-7F28-49CE-8167-02ECFA8B6448}"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54" name="CustomShape 2"/>
          <p:cNvSpPr/>
          <p:nvPr/>
        </p:nvSpPr>
        <p:spPr>
          <a:xfrm>
            <a:off x="395640" y="1853640"/>
            <a:ext cx="2402640" cy="258012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55" name="CustomShape 3"/>
          <p:cNvSpPr/>
          <p:nvPr/>
        </p:nvSpPr>
        <p:spPr>
          <a:xfrm>
            <a:off x="3384000" y="1851840"/>
            <a:ext cx="2402640" cy="25624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56" name="CustomShape 4"/>
          <p:cNvSpPr/>
          <p:nvPr/>
        </p:nvSpPr>
        <p:spPr>
          <a:xfrm>
            <a:off x="6336000" y="1851840"/>
            <a:ext cx="2402640" cy="256248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57" name="CustomShape 5"/>
          <p:cNvSpPr/>
          <p:nvPr/>
        </p:nvSpPr>
        <p:spPr>
          <a:xfrm>
            <a:off x="395280" y="4797720"/>
            <a:ext cx="112896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1F8CB598-C4BA-4DE5-9ECB-596CC35859FD}"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58" name="CustomShape 6"/>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59" name="CustomShape 7"/>
          <p:cNvSpPr/>
          <p:nvPr/>
        </p:nvSpPr>
        <p:spPr>
          <a:xfrm>
            <a:off x="399600" y="843480"/>
            <a:ext cx="6971040" cy="807120"/>
          </a:xfrm>
          <a:prstGeom prst="rect">
            <a:avLst/>
          </a:prstGeom>
          <a:solidFill>
            <a:srgbClr val="ed6e50"/>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2 méthodes : pull / push</a:t>
            </a:r>
            <a:endParaRPr b="0" lang="fr-FR" sz="3200" spc="-1" strike="noStrike">
              <a:solidFill>
                <a:srgbClr val="000000"/>
              </a:solidFill>
              <a:latin typeface="Arial"/>
            </a:endParaRPr>
          </a:p>
        </p:txBody>
      </p:sp>
      <p:grpSp>
        <p:nvGrpSpPr>
          <p:cNvPr id="360" name="Group 8"/>
          <p:cNvGrpSpPr/>
          <p:nvPr/>
        </p:nvGrpSpPr>
        <p:grpSpPr>
          <a:xfrm>
            <a:off x="7534800" y="830520"/>
            <a:ext cx="820080" cy="820080"/>
            <a:chOff x="7534800" y="830520"/>
            <a:chExt cx="820080" cy="820080"/>
          </a:xfrm>
        </p:grpSpPr>
        <p:sp>
          <p:nvSpPr>
            <p:cNvPr id="361" name="CustomShape 9"/>
            <p:cNvSpPr/>
            <p:nvPr/>
          </p:nvSpPr>
          <p:spPr>
            <a:xfrm>
              <a:off x="7534800" y="830520"/>
              <a:ext cx="820080" cy="820080"/>
            </a:xfrm>
            <a:custGeom>
              <a:avLst/>
              <a:gdLst>
                <a:gd name="textAreaLeft" fmla="*/ 0 w 820080"/>
                <a:gd name="textAreaRight" fmla="*/ 820440 w 820080"/>
                <a:gd name="textAreaTop" fmla="*/ 0 h 820080"/>
                <a:gd name="textAreaBottom" fmla="*/ 820440 h 82008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62" name="CustomShape 10"/>
            <p:cNvSpPr/>
            <p:nvPr/>
          </p:nvSpPr>
          <p:spPr>
            <a:xfrm>
              <a:off x="7569360" y="1037880"/>
              <a:ext cx="750960" cy="405000"/>
            </a:xfrm>
            <a:custGeom>
              <a:avLst/>
              <a:gdLst>
                <a:gd name="textAreaLeft" fmla="*/ 0 w 750960"/>
                <a:gd name="textAreaRight" fmla="*/ 751320 w 750960"/>
                <a:gd name="textAreaTop" fmla="*/ 0 h 405000"/>
                <a:gd name="textAreaBottom" fmla="*/ 405360 h 405000"/>
              </a:gdLst>
              <a:ahLst/>
              <a:rect l="textAreaLeft" t="textAreaTop" r="textAreaRight" b="textAreaBottom"/>
              <a:pathLst>
                <a:path w="419100" h="228600">
                  <a:moveTo>
                    <a:pt x="221933" y="76200"/>
                  </a:moveTo>
                  <a:cubicBezTo>
                    <a:pt x="206312" y="31814"/>
                    <a:pt x="164021" y="0"/>
                    <a:pt x="114300" y="0"/>
                  </a:cubicBezTo>
                  <a:cubicBezTo>
                    <a:pt x="51245" y="0"/>
                    <a:pt x="0" y="51244"/>
                    <a:pt x="0" y="114300"/>
                  </a:cubicBezTo>
                  <a:cubicBezTo>
                    <a:pt x="0" y="177356"/>
                    <a:pt x="51245" y="228600"/>
                    <a:pt x="114300" y="228600"/>
                  </a:cubicBezTo>
                  <a:cubicBezTo>
                    <a:pt x="164021" y="228600"/>
                    <a:pt x="206312" y="196787"/>
                    <a:pt x="221933" y="152400"/>
                  </a:cubicBezTo>
                  <a:lnTo>
                    <a:pt x="304800" y="152400"/>
                  </a:lnTo>
                  <a:lnTo>
                    <a:pt x="304800" y="228600"/>
                  </a:lnTo>
                  <a:lnTo>
                    <a:pt x="381000" y="228600"/>
                  </a:lnTo>
                  <a:lnTo>
                    <a:pt x="381000" y="152400"/>
                  </a:lnTo>
                  <a:lnTo>
                    <a:pt x="419100" y="152400"/>
                  </a:lnTo>
                  <a:lnTo>
                    <a:pt x="419100" y="76200"/>
                  </a:lnTo>
                  <a:lnTo>
                    <a:pt x="221933" y="76200"/>
                  </a:lnTo>
                  <a:close/>
                  <a:moveTo>
                    <a:pt x="114300" y="152400"/>
                  </a:moveTo>
                  <a:cubicBezTo>
                    <a:pt x="93345" y="152400"/>
                    <a:pt x="76200" y="135255"/>
                    <a:pt x="76200" y="114300"/>
                  </a:cubicBezTo>
                  <a:cubicBezTo>
                    <a:pt x="76200" y="93345"/>
                    <a:pt x="93345" y="76200"/>
                    <a:pt x="114300" y="76200"/>
                  </a:cubicBezTo>
                  <a:cubicBezTo>
                    <a:pt x="135255" y="76200"/>
                    <a:pt x="152400" y="93345"/>
                    <a:pt x="152400" y="114300"/>
                  </a:cubicBezTo>
                  <a:cubicBezTo>
                    <a:pt x="152400" y="135255"/>
                    <a:pt x="135255" y="152400"/>
                    <a:pt x="114300" y="152400"/>
                  </a:cubicBezTo>
                  <a:close/>
                </a:path>
              </a:pathLst>
            </a:custGeom>
            <a:solidFill>
              <a:srgbClr val="ff6f4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pic>
        <p:nvPicPr>
          <p:cNvPr id="363" name="" descr=""/>
          <p:cNvPicPr/>
          <p:nvPr/>
        </p:nvPicPr>
        <p:blipFill>
          <a:blip r:embed="rId1"/>
          <a:stretch/>
        </p:blipFill>
        <p:spPr>
          <a:xfrm>
            <a:off x="-179640" y="1728360"/>
            <a:ext cx="5612040" cy="2876040"/>
          </a:xfrm>
          <a:prstGeom prst="rect">
            <a:avLst/>
          </a:prstGeom>
          <a:ln w="0">
            <a:noFill/>
          </a:ln>
        </p:spPr>
      </p:pic>
      <p:sp>
        <p:nvSpPr>
          <p:cNvPr id="364" name="CustomShape 11"/>
          <p:cNvSpPr/>
          <p:nvPr/>
        </p:nvSpPr>
        <p:spPr>
          <a:xfrm>
            <a:off x="5328000" y="1893960"/>
            <a:ext cx="3668400" cy="3041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400" spc="-1" strike="noStrike">
                <a:solidFill>
                  <a:srgbClr val="ff4500"/>
                </a:solidFill>
                <a:latin typeface="Arial"/>
                <a:ea typeface="DejaVu Sans"/>
              </a:rPr>
              <a:t>Pull : L’usager va chercher l’information.</a:t>
            </a:r>
            <a:endParaRPr b="0" lang="fr-FR" sz="1400" spc="-1" strike="noStrike">
              <a:solidFill>
                <a:srgbClr val="000000"/>
              </a:solidFill>
              <a:latin typeface="Arial"/>
            </a:endParaRPr>
          </a:p>
          <a:p>
            <a:pPr marL="216000" indent="-213120">
              <a:lnSpc>
                <a:spcPct val="100000"/>
              </a:lnSpc>
              <a:buClr>
                <a:srgbClr val="000000"/>
              </a:buClr>
              <a:buSzPct val="45000"/>
              <a:buFont typeface="Wingdings" charset="2"/>
              <a:buChar char=""/>
            </a:pPr>
            <a:r>
              <a:rPr b="0" lang="fr-FR" sz="1200" spc="-1" strike="noStrike">
                <a:solidFill>
                  <a:srgbClr val="228b22"/>
                </a:solidFill>
                <a:latin typeface="Arial"/>
                <a:ea typeface="DejaVu Sans"/>
              </a:rPr>
              <a:t>Avantages: écarter les informations non pertinentes</a:t>
            </a:r>
            <a:endParaRPr b="0" lang="fr-FR" sz="1200" spc="-1" strike="noStrike">
              <a:solidFill>
                <a:srgbClr val="000000"/>
              </a:solidFill>
              <a:latin typeface="Arial"/>
            </a:endParaRPr>
          </a:p>
          <a:p>
            <a:pPr marL="216000" indent="-213120">
              <a:lnSpc>
                <a:spcPct val="100000"/>
              </a:lnSpc>
              <a:buClr>
                <a:srgbClr val="000000"/>
              </a:buClr>
              <a:buSzPct val="45000"/>
              <a:buFont typeface="Wingdings" charset="2"/>
              <a:buChar char=""/>
            </a:pPr>
            <a:r>
              <a:rPr b="0" lang="fr-FR" sz="1200" spc="-1" strike="noStrike">
                <a:solidFill>
                  <a:srgbClr val="ff0000"/>
                </a:solidFill>
                <a:latin typeface="Arial"/>
                <a:ea typeface="DejaVu Sans"/>
              </a:rPr>
              <a:t>Inconvénients: chronophage car il faut se rendre sur tous les sites pour trouver l’information</a:t>
            </a:r>
            <a:br>
              <a:rPr sz="1800"/>
            </a:br>
            <a:r>
              <a:rPr b="0" lang="fr-FR" sz="1400" spc="-1" strike="noStrike">
                <a:solidFill>
                  <a:srgbClr val="ff0000"/>
                </a:solidFill>
                <a:latin typeface="Arial"/>
                <a:ea typeface="DejaVu Sans"/>
              </a:rPr>
              <a:t> </a:t>
            </a:r>
            <a:endParaRPr b="0" lang="fr-FR" sz="1400" spc="-1" strike="noStrike">
              <a:solidFill>
                <a:srgbClr val="000000"/>
              </a:solidFill>
              <a:latin typeface="Arial"/>
            </a:endParaRPr>
          </a:p>
          <a:p>
            <a:pPr>
              <a:lnSpc>
                <a:spcPct val="100000"/>
              </a:lnSpc>
            </a:pPr>
            <a:br>
              <a:rPr sz="1800"/>
            </a:br>
            <a:r>
              <a:rPr b="1" lang="fr-FR" sz="1400" spc="-1" strike="noStrike">
                <a:solidFill>
                  <a:srgbClr val="ff4500"/>
                </a:solidFill>
                <a:latin typeface="Arial"/>
                <a:ea typeface="DejaVu Sans"/>
              </a:rPr>
              <a:t>Push : L’information est poussée vers l’usager de manière automatisée.</a:t>
            </a:r>
            <a:endParaRPr b="0" lang="fr-FR" sz="1400" spc="-1" strike="noStrike">
              <a:solidFill>
                <a:srgbClr val="000000"/>
              </a:solidFill>
              <a:latin typeface="Arial"/>
            </a:endParaRPr>
          </a:p>
          <a:p>
            <a:pPr marL="216000" indent="-213120">
              <a:lnSpc>
                <a:spcPct val="100000"/>
              </a:lnSpc>
              <a:buClr>
                <a:srgbClr val="000000"/>
              </a:buClr>
              <a:buSzPct val="45000"/>
              <a:buFont typeface="Wingdings" charset="2"/>
              <a:buChar char=""/>
            </a:pPr>
            <a:r>
              <a:rPr b="0" lang="fr-FR" sz="1200" spc="-1" strike="noStrike">
                <a:solidFill>
                  <a:srgbClr val="228b22"/>
                </a:solidFill>
                <a:latin typeface="Arial"/>
                <a:ea typeface="DejaVu Sans"/>
              </a:rPr>
              <a:t>Avantage: gain de temps; information actualisée</a:t>
            </a:r>
            <a:endParaRPr b="0" lang="fr-FR" sz="1200" spc="-1" strike="noStrike">
              <a:solidFill>
                <a:srgbClr val="000000"/>
              </a:solidFill>
              <a:latin typeface="Arial"/>
            </a:endParaRPr>
          </a:p>
          <a:p>
            <a:pPr marL="216000" indent="-213120">
              <a:lnSpc>
                <a:spcPct val="100000"/>
              </a:lnSpc>
              <a:buClr>
                <a:srgbClr val="000000"/>
              </a:buClr>
              <a:buSzPct val="45000"/>
              <a:buFont typeface="Wingdings" charset="2"/>
              <a:buChar char=""/>
            </a:pPr>
            <a:r>
              <a:rPr b="0" lang="fr-FR" sz="1200" spc="-1" strike="noStrike">
                <a:solidFill>
                  <a:srgbClr val="ff0000"/>
                </a:solidFill>
                <a:latin typeface="Arial"/>
                <a:ea typeface="DejaVu Sans"/>
              </a:rPr>
              <a:t>Inconvénients: risque d’infobésité ou d’informations peu pertinentes</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CustomShape 1"/>
          <p:cNvSpPr/>
          <p:nvPr/>
        </p:nvSpPr>
        <p:spPr>
          <a:xfrm>
            <a:off x="7398720" y="4783680"/>
            <a:ext cx="1335960" cy="345960"/>
          </a:xfrm>
          <a:prstGeom prst="rect">
            <a:avLst/>
          </a:prstGeom>
          <a:noFill/>
          <a:ln w="0">
            <a:noFill/>
          </a:ln>
        </p:spPr>
        <p:style>
          <a:lnRef idx="0"/>
          <a:fillRef idx="0"/>
          <a:effectRef idx="0"/>
          <a:fontRef idx="minor"/>
        </p:style>
        <p:txBody>
          <a:bodyPr lIns="0" rIns="0" tIns="0" bIns="0" anchor="ctr">
            <a:noAutofit/>
          </a:bodyPr>
          <a:p>
            <a:pPr algn="r">
              <a:lnSpc>
                <a:spcPct val="100000"/>
              </a:lnSpc>
            </a:pPr>
            <a:fld id="{626DD87B-27B9-46FE-BCDA-9C8C1C52BE29}" type="slidenum">
              <a:rPr b="0"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66" name="CustomShape 2"/>
          <p:cNvSpPr/>
          <p:nvPr/>
        </p:nvSpPr>
        <p:spPr>
          <a:xfrm>
            <a:off x="395280" y="4797720"/>
            <a:ext cx="1084680" cy="331920"/>
          </a:xfrm>
          <a:prstGeom prst="rect">
            <a:avLst/>
          </a:prstGeom>
          <a:noFill/>
          <a:ln w="0">
            <a:noFill/>
          </a:ln>
        </p:spPr>
        <p:style>
          <a:lnRef idx="0"/>
          <a:fillRef idx="0"/>
          <a:effectRef idx="0"/>
          <a:fontRef idx="minor"/>
        </p:style>
        <p:txBody>
          <a:bodyPr lIns="0" rIns="0" tIns="0" bIns="0" anchor="ctr">
            <a:noAutofit/>
          </a:bodyPr>
          <a:p>
            <a:pPr>
              <a:lnSpc>
                <a:spcPct val="100000"/>
              </a:lnSpc>
            </a:pPr>
            <a:fld id="{E8AD546B-24D5-4359-9BA7-13983EAB09C7}" type="datetime1">
              <a:rPr b="0"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67" name="CustomShape 3"/>
          <p:cNvSpPr/>
          <p:nvPr/>
        </p:nvSpPr>
        <p:spPr>
          <a:xfrm>
            <a:off x="2868840" y="195480"/>
            <a:ext cx="5865840" cy="34596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68" name="CustomShape 4"/>
          <p:cNvSpPr/>
          <p:nvPr/>
        </p:nvSpPr>
        <p:spPr>
          <a:xfrm>
            <a:off x="4494240" y="2461680"/>
            <a:ext cx="173520" cy="225360"/>
          </a:xfrm>
          <a:prstGeom prst="rect">
            <a:avLst/>
          </a:prstGeom>
          <a:noFill/>
          <a:ln w="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69" name="CustomShape 5"/>
          <p:cNvSpPr/>
          <p:nvPr/>
        </p:nvSpPr>
        <p:spPr>
          <a:xfrm>
            <a:off x="3566160" y="2404800"/>
            <a:ext cx="2029680" cy="33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0000"/>
                </a:solidFill>
                <a:latin typeface="Arial"/>
                <a:ea typeface="DejaVu Sans"/>
              </a:rPr>
              <a:t>                             </a:t>
            </a:r>
            <a:endParaRPr b="0" lang="fr-FR" sz="1800" spc="-1" strike="noStrike">
              <a:solidFill>
                <a:srgbClr val="000000"/>
              </a:solidFill>
              <a:latin typeface="Arial"/>
            </a:endParaRPr>
          </a:p>
        </p:txBody>
      </p:sp>
      <p:sp>
        <p:nvSpPr>
          <p:cNvPr id="370" name="CustomShape 6"/>
          <p:cNvSpPr/>
          <p:nvPr/>
        </p:nvSpPr>
        <p:spPr>
          <a:xfrm>
            <a:off x="3438360" y="2404800"/>
            <a:ext cx="2285640" cy="33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0000"/>
                </a:solidFill>
                <a:latin typeface="Arial"/>
                <a:ea typeface="DejaVu Sans"/>
              </a:rPr>
              <a:t>                                 </a:t>
            </a:r>
            <a:endParaRPr b="0" lang="fr-FR" sz="1800" spc="-1" strike="noStrike">
              <a:solidFill>
                <a:srgbClr val="000000"/>
              </a:solidFill>
              <a:latin typeface="Arial"/>
            </a:endParaRPr>
          </a:p>
        </p:txBody>
      </p:sp>
      <p:pic>
        <p:nvPicPr>
          <p:cNvPr id="371" name="" descr=""/>
          <p:cNvPicPr/>
          <p:nvPr/>
        </p:nvPicPr>
        <p:blipFill>
          <a:blip r:embed="rId1"/>
          <a:stretch/>
        </p:blipFill>
        <p:spPr>
          <a:xfrm>
            <a:off x="1800000" y="1733040"/>
            <a:ext cx="4893480" cy="2939760"/>
          </a:xfrm>
          <a:prstGeom prst="rect">
            <a:avLst/>
          </a:prstGeom>
          <a:ln w="0">
            <a:noFill/>
          </a:ln>
        </p:spPr>
      </p:pic>
      <p:sp>
        <p:nvSpPr>
          <p:cNvPr id="372" name="CustomShape 7"/>
          <p:cNvSpPr/>
          <p:nvPr/>
        </p:nvSpPr>
        <p:spPr>
          <a:xfrm>
            <a:off x="540000" y="843480"/>
            <a:ext cx="7913880" cy="804600"/>
          </a:xfrm>
          <a:prstGeom prst="rect">
            <a:avLst/>
          </a:prstGeom>
          <a:solidFill>
            <a:srgbClr val="ed6e50"/>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Des questions ?</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1E25C15C-7104-49AC-823C-259F75E8ED3B}"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74"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C6CB9D13-F19D-408D-B89C-F4EEC3FDD546}"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75"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76" name="CustomShape 4"/>
          <p:cNvSpPr/>
          <p:nvPr/>
        </p:nvSpPr>
        <p:spPr>
          <a:xfrm>
            <a:off x="399600" y="843480"/>
            <a:ext cx="6971040" cy="80712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Les fils ou flux RSS</a:t>
            </a:r>
            <a:endParaRPr b="0" lang="fr-FR" sz="3200" spc="-1" strike="noStrike">
              <a:solidFill>
                <a:srgbClr val="000000"/>
              </a:solidFill>
              <a:latin typeface="Arial"/>
            </a:endParaRPr>
          </a:p>
        </p:txBody>
      </p:sp>
      <p:grpSp>
        <p:nvGrpSpPr>
          <p:cNvPr id="377" name="Group 5"/>
          <p:cNvGrpSpPr/>
          <p:nvPr/>
        </p:nvGrpSpPr>
        <p:grpSpPr>
          <a:xfrm>
            <a:off x="7884000" y="843480"/>
            <a:ext cx="807120" cy="807120"/>
            <a:chOff x="7884000" y="843480"/>
            <a:chExt cx="807120" cy="807120"/>
          </a:xfrm>
        </p:grpSpPr>
        <p:sp>
          <p:nvSpPr>
            <p:cNvPr id="378" name="CustomShape 6"/>
            <p:cNvSpPr/>
            <p:nvPr/>
          </p:nvSpPr>
          <p:spPr>
            <a:xfrm>
              <a:off x="7884000" y="843480"/>
              <a:ext cx="807120" cy="807120"/>
            </a:xfrm>
            <a:custGeom>
              <a:avLst/>
              <a:gdLst>
                <a:gd name="textAreaLeft" fmla="*/ 0 w 807120"/>
                <a:gd name="textAreaRight" fmla="*/ 807480 w 807120"/>
                <a:gd name="textAreaTop" fmla="*/ 0 h 807120"/>
                <a:gd name="textAreaBottom" fmla="*/ 807480 h 8071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79" name="CustomShape 7"/>
            <p:cNvSpPr/>
            <p:nvPr/>
          </p:nvSpPr>
          <p:spPr>
            <a:xfrm>
              <a:off x="7917840" y="911520"/>
              <a:ext cx="739080" cy="671040"/>
            </a:xfrm>
            <a:custGeom>
              <a:avLst/>
              <a:gdLst>
                <a:gd name="textAreaLeft" fmla="*/ 0 w 739080"/>
                <a:gd name="textAreaRight" fmla="*/ 739440 w 739080"/>
                <a:gd name="textAreaTop" fmla="*/ 0 h 671040"/>
                <a:gd name="textAreaBottom" fmla="*/ 671400 h 67104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pic>
        <p:nvPicPr>
          <p:cNvPr id="380" name="" descr=""/>
          <p:cNvPicPr/>
          <p:nvPr/>
        </p:nvPicPr>
        <p:blipFill>
          <a:blip r:embed="rId1"/>
          <a:stretch/>
        </p:blipFill>
        <p:spPr>
          <a:xfrm>
            <a:off x="435960" y="1762200"/>
            <a:ext cx="4025880" cy="2284920"/>
          </a:xfrm>
          <a:prstGeom prst="rect">
            <a:avLst/>
          </a:prstGeom>
          <a:ln w="0">
            <a:noFill/>
          </a:ln>
        </p:spPr>
      </p:pic>
      <p:sp>
        <p:nvSpPr>
          <p:cNvPr id="381" name="CustomShape 8"/>
          <p:cNvSpPr/>
          <p:nvPr/>
        </p:nvSpPr>
        <p:spPr>
          <a:xfrm>
            <a:off x="313920" y="4234680"/>
            <a:ext cx="5183280" cy="486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u="sng">
                <a:solidFill>
                  <a:srgbClr val="0000ff"/>
                </a:solidFill>
                <a:uFillTx/>
                <a:latin typeface="Arial"/>
                <a:ea typeface="DejaVu Sans"/>
                <a:hlinkClick r:id="rId2"/>
              </a:rPr>
              <a:t>https://www.youtube.com/watch?v=8nOKV29thL0</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p:txBody>
      </p:sp>
      <p:sp>
        <p:nvSpPr>
          <p:cNvPr id="382" name="CustomShape 9"/>
          <p:cNvSpPr/>
          <p:nvPr/>
        </p:nvSpPr>
        <p:spPr>
          <a:xfrm>
            <a:off x="4536000" y="1692000"/>
            <a:ext cx="4316040" cy="3083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Avec la multiplication des critiques à l’encontre des réseaux sociaux, le contexte est favorable à une résurgence des flux RSS.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Face à l’économie de l’attention et des plateformes,</a:t>
            </a:r>
            <a:r>
              <a:rPr b="1" lang="fr-FR" sz="1400" spc="-1" strike="noStrike">
                <a:solidFill>
                  <a:srgbClr val="000000"/>
                </a:solidFill>
                <a:latin typeface="Arial"/>
                <a:ea typeface="DejaVu Sans"/>
              </a:rPr>
              <a:t> les flux font partie des outils qui permettent de décloisonner le Web</a:t>
            </a:r>
            <a:r>
              <a:rPr b="0" lang="fr-FR" sz="1400" spc="-1" strike="noStrike">
                <a:solidFill>
                  <a:srgbClr val="000000"/>
                </a:solidFill>
                <a:latin typeface="Arial"/>
                <a:ea typeface="DejaVu Sans"/>
              </a:rPr>
              <a:t> et de préserver un peu d’autonomie.</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Le principal avantage de cette technologie est de permettre de </a:t>
            </a:r>
            <a:r>
              <a:rPr b="1" lang="fr-FR" sz="1400" spc="-1" strike="noStrike">
                <a:solidFill>
                  <a:srgbClr val="000000"/>
                </a:solidFill>
                <a:latin typeface="Arial"/>
                <a:ea typeface="DejaVu Sans"/>
              </a:rPr>
              <a:t>suivre facilement un flux d'informations</a:t>
            </a:r>
            <a:r>
              <a:rPr b="0" lang="fr-FR" sz="1400" spc="-1" strike="noStrike">
                <a:solidFill>
                  <a:srgbClr val="000000"/>
                </a:solidFill>
                <a:latin typeface="Arial"/>
                <a:ea typeface="DejaVu Sans"/>
              </a:rPr>
              <a:t> (par exemple les nouveaux articles d'un site) </a:t>
            </a:r>
            <a:r>
              <a:rPr b="1" lang="fr-FR" sz="1400" spc="-1" strike="noStrike">
                <a:solidFill>
                  <a:srgbClr val="000000"/>
                </a:solidFill>
                <a:latin typeface="Arial"/>
                <a:ea typeface="DejaVu Sans"/>
              </a:rPr>
              <a:t>sans avoir la nécessité de s'y rendre manuellement</a:t>
            </a:r>
            <a:r>
              <a:rPr b="0" lang="fr-FR" sz="1400" spc="-1" strike="noStrike">
                <a:solidFill>
                  <a:srgbClr val="000000"/>
                </a:solidFill>
                <a:latin typeface="Arial"/>
                <a:ea typeface="DejaVu Sans"/>
              </a:rPr>
              <a:t> à l'aide d'un navigateur web.  </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3" name="" descr=""/>
          <p:cNvPicPr/>
          <p:nvPr/>
        </p:nvPicPr>
        <p:blipFill>
          <a:blip r:embed="rId1"/>
          <a:stretch/>
        </p:blipFill>
        <p:spPr>
          <a:xfrm>
            <a:off x="648000" y="1889280"/>
            <a:ext cx="4604040" cy="2727360"/>
          </a:xfrm>
          <a:prstGeom prst="rect">
            <a:avLst/>
          </a:prstGeom>
          <a:ln w="0">
            <a:noFill/>
          </a:ln>
        </p:spPr>
      </p:pic>
      <p:sp>
        <p:nvSpPr>
          <p:cNvPr id="384"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87B77DFF-BDC4-4839-9BED-AC41C7182959}"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85"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26807371-5159-4D89-B950-D90EE34287C8}"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86"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87" name="CustomShape 4"/>
          <p:cNvSpPr/>
          <p:nvPr/>
        </p:nvSpPr>
        <p:spPr>
          <a:xfrm>
            <a:off x="399600" y="843480"/>
            <a:ext cx="6971040" cy="80712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Les agrégateurs de flux RSS</a:t>
            </a:r>
            <a:endParaRPr b="0" lang="fr-FR" sz="3200" spc="-1" strike="noStrike">
              <a:solidFill>
                <a:srgbClr val="000000"/>
              </a:solidFill>
              <a:latin typeface="Arial"/>
            </a:endParaRPr>
          </a:p>
        </p:txBody>
      </p:sp>
      <p:grpSp>
        <p:nvGrpSpPr>
          <p:cNvPr id="388" name="Group 5"/>
          <p:cNvGrpSpPr/>
          <p:nvPr/>
        </p:nvGrpSpPr>
        <p:grpSpPr>
          <a:xfrm>
            <a:off x="7884000" y="843480"/>
            <a:ext cx="807120" cy="807120"/>
            <a:chOff x="7884000" y="843480"/>
            <a:chExt cx="807120" cy="807120"/>
          </a:xfrm>
        </p:grpSpPr>
        <p:sp>
          <p:nvSpPr>
            <p:cNvPr id="389" name="CustomShape 6"/>
            <p:cNvSpPr/>
            <p:nvPr/>
          </p:nvSpPr>
          <p:spPr>
            <a:xfrm>
              <a:off x="7884000" y="843480"/>
              <a:ext cx="807120" cy="807120"/>
            </a:xfrm>
            <a:custGeom>
              <a:avLst/>
              <a:gdLst>
                <a:gd name="textAreaLeft" fmla="*/ 0 w 807120"/>
                <a:gd name="textAreaRight" fmla="*/ 807480 w 807120"/>
                <a:gd name="textAreaTop" fmla="*/ 0 h 807120"/>
                <a:gd name="textAreaBottom" fmla="*/ 807480 h 8071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390" name="CustomShape 7"/>
            <p:cNvSpPr/>
            <p:nvPr/>
          </p:nvSpPr>
          <p:spPr>
            <a:xfrm>
              <a:off x="7917840" y="911520"/>
              <a:ext cx="739080" cy="671040"/>
            </a:xfrm>
            <a:custGeom>
              <a:avLst/>
              <a:gdLst>
                <a:gd name="textAreaLeft" fmla="*/ 0 w 739080"/>
                <a:gd name="textAreaRight" fmla="*/ 739440 w 739080"/>
                <a:gd name="textAreaTop" fmla="*/ 0 h 671040"/>
                <a:gd name="textAreaBottom" fmla="*/ 671400 h 67104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391" name="CustomShape 8"/>
          <p:cNvSpPr/>
          <p:nvPr/>
        </p:nvSpPr>
        <p:spPr>
          <a:xfrm>
            <a:off x="5256000" y="1828440"/>
            <a:ext cx="3524040" cy="2775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000" spc="-1" strike="noStrike">
                <a:solidFill>
                  <a:srgbClr val="000000"/>
                </a:solidFill>
                <a:latin typeface="Arial"/>
                <a:ea typeface="DejaVu Sans"/>
              </a:rPr>
              <a:t>Un </a:t>
            </a:r>
            <a:r>
              <a:rPr b="1" lang="fr-FR" sz="1000" spc="-1" strike="noStrike">
                <a:solidFill>
                  <a:srgbClr val="000000"/>
                </a:solidFill>
                <a:latin typeface="Arial"/>
                <a:ea typeface="DejaVu Sans"/>
              </a:rPr>
              <a:t>agrégateur de flux</a:t>
            </a:r>
            <a:r>
              <a:rPr b="0" lang="fr-FR" sz="1000" spc="-1" strike="noStrike">
                <a:solidFill>
                  <a:srgbClr val="000000"/>
                </a:solidFill>
                <a:latin typeface="Arial"/>
                <a:ea typeface="DejaVu Sans"/>
              </a:rPr>
              <a:t> est un logiciel ou une plateforme en ligne qui permet de </a:t>
            </a:r>
            <a:r>
              <a:rPr b="1" lang="fr-FR" sz="1000" spc="-1" strike="noStrike">
                <a:solidFill>
                  <a:srgbClr val="000000"/>
                </a:solidFill>
                <a:latin typeface="Arial"/>
                <a:ea typeface="DejaVu Sans"/>
              </a:rPr>
              <a:t>rassembler différents contenus web au sein d’une seule et même interface</a:t>
            </a:r>
            <a:r>
              <a:rPr b="0" lang="fr-FR" sz="1000" spc="-1" strike="noStrike">
                <a:solidFill>
                  <a:srgbClr val="000000"/>
                </a:solidFill>
                <a:latin typeface="Arial"/>
                <a:ea typeface="DejaVu Sans"/>
              </a:rPr>
              <a:t>.</a:t>
            </a:r>
            <a:br>
              <a:rPr sz="1800"/>
            </a:br>
            <a:br>
              <a:rPr sz="1800"/>
            </a:br>
            <a:r>
              <a:rPr b="0" lang="fr-FR" sz="1000" spc="-1" strike="noStrike">
                <a:solidFill>
                  <a:srgbClr val="000000"/>
                </a:solidFill>
                <a:latin typeface="Arial"/>
                <a:ea typeface="DejaVu Sans"/>
              </a:rPr>
              <a:t>Également appelé </a:t>
            </a:r>
            <a:r>
              <a:rPr b="1" lang="fr-FR" sz="1000" spc="-1" strike="noStrike">
                <a:solidFill>
                  <a:srgbClr val="000000"/>
                </a:solidFill>
                <a:latin typeface="Arial"/>
                <a:ea typeface="DejaVu Sans"/>
              </a:rPr>
              <a:t>lecteur RSS</a:t>
            </a:r>
            <a:r>
              <a:rPr b="0" lang="fr-FR" sz="1000" spc="-1" strike="noStrike">
                <a:solidFill>
                  <a:srgbClr val="000000"/>
                </a:solidFill>
                <a:latin typeface="Arial"/>
                <a:ea typeface="DejaVu Sans"/>
              </a:rPr>
              <a:t>, l'agrégateur de flux est un outil très pratique qui permet de consulter facilement des flux RSS provenant de sources variées (articles de blogs ou de sites mais aussi des vidéos et des podcasts) sélectionnées en amont.</a:t>
            </a:r>
            <a:endParaRPr b="0" lang="fr-FR" sz="1000" spc="-1" strike="noStrike">
              <a:solidFill>
                <a:srgbClr val="000000"/>
              </a:solidFill>
              <a:latin typeface="Arial"/>
            </a:endParaRPr>
          </a:p>
          <a:p>
            <a:pPr>
              <a:lnSpc>
                <a:spcPct val="100000"/>
              </a:lnSpc>
            </a:pPr>
            <a:r>
              <a:rPr b="1" lang="fr-FR" sz="1000" spc="-1" strike="noStrike">
                <a:solidFill>
                  <a:srgbClr val="000000"/>
                </a:solidFill>
                <a:latin typeface="Arial"/>
                <a:ea typeface="DejaVu Sans"/>
              </a:rPr>
              <a:t>Avantages </a:t>
            </a:r>
            <a:r>
              <a:rPr b="0" lang="fr-FR" sz="1000" spc="-1" strike="noStrike">
                <a:solidFill>
                  <a:srgbClr val="000000"/>
                </a:solidFill>
                <a:latin typeface="Arial"/>
                <a:ea typeface="DejaVu Sans"/>
              </a:rPr>
              <a:t>: </a:t>
            </a:r>
            <a:endParaRPr b="0" lang="fr-FR" sz="1000" spc="-1" strike="noStrike">
              <a:solidFill>
                <a:srgbClr val="000000"/>
              </a:solidFill>
              <a:latin typeface="Arial"/>
            </a:endParaRPr>
          </a:p>
        </p:txBody>
      </p:sp>
      <p:sp>
        <p:nvSpPr>
          <p:cNvPr id="392" name="CustomShape 9"/>
          <p:cNvSpPr/>
          <p:nvPr/>
        </p:nvSpPr>
        <p:spPr>
          <a:xfrm>
            <a:off x="329760" y="4392000"/>
            <a:ext cx="4994280" cy="427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u="sng">
                <a:solidFill>
                  <a:srgbClr val="0000ff"/>
                </a:solidFill>
                <a:uFillTx/>
                <a:latin typeface="Arial"/>
                <a:ea typeface="DejaVu Sans"/>
                <a:hlinkClick r:id="rId2"/>
              </a:rPr>
              <a:t>https://fr.slideshare.net/jbdayez/veille-13019370</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p:txBody>
      </p:sp>
      <p:pic>
        <p:nvPicPr>
          <p:cNvPr id="393" name="" descr=""/>
          <p:cNvPicPr/>
          <p:nvPr/>
        </p:nvPicPr>
        <p:blipFill>
          <a:blip r:embed="rId3"/>
          <a:stretch/>
        </p:blipFill>
        <p:spPr>
          <a:xfrm>
            <a:off x="5400000" y="3600000"/>
            <a:ext cx="3210120" cy="10670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A18DA2E9-0DF1-4A0B-B3CF-DA4CEEC13960}"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395"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483FE625-4C0A-4C0D-883C-A0AC2A29D3A2}"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396"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397" name="CustomShape 4"/>
          <p:cNvSpPr/>
          <p:nvPr/>
        </p:nvSpPr>
        <p:spPr>
          <a:xfrm>
            <a:off x="399600" y="843480"/>
            <a:ext cx="6971040" cy="80712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Firefox et les flux RSS</a:t>
            </a:r>
            <a:endParaRPr b="0" lang="fr-FR" sz="3200" spc="-1" strike="noStrike">
              <a:solidFill>
                <a:srgbClr val="000000"/>
              </a:solidFill>
              <a:latin typeface="Arial"/>
            </a:endParaRPr>
          </a:p>
        </p:txBody>
      </p:sp>
      <p:grpSp>
        <p:nvGrpSpPr>
          <p:cNvPr id="398" name="Group 5"/>
          <p:cNvGrpSpPr/>
          <p:nvPr/>
        </p:nvGrpSpPr>
        <p:grpSpPr>
          <a:xfrm>
            <a:off x="7884000" y="843480"/>
            <a:ext cx="807120" cy="807120"/>
            <a:chOff x="7884000" y="843480"/>
            <a:chExt cx="807120" cy="807120"/>
          </a:xfrm>
        </p:grpSpPr>
        <p:sp>
          <p:nvSpPr>
            <p:cNvPr id="399" name="CustomShape 6"/>
            <p:cNvSpPr/>
            <p:nvPr/>
          </p:nvSpPr>
          <p:spPr>
            <a:xfrm>
              <a:off x="7884000" y="843480"/>
              <a:ext cx="807120" cy="807120"/>
            </a:xfrm>
            <a:custGeom>
              <a:avLst/>
              <a:gdLst>
                <a:gd name="textAreaLeft" fmla="*/ 0 w 807120"/>
                <a:gd name="textAreaRight" fmla="*/ 807480 w 807120"/>
                <a:gd name="textAreaTop" fmla="*/ 0 h 807120"/>
                <a:gd name="textAreaBottom" fmla="*/ 807480 h 8071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00" name="CustomShape 7"/>
            <p:cNvSpPr/>
            <p:nvPr/>
          </p:nvSpPr>
          <p:spPr>
            <a:xfrm>
              <a:off x="7917840" y="911520"/>
              <a:ext cx="739080" cy="671040"/>
            </a:xfrm>
            <a:custGeom>
              <a:avLst/>
              <a:gdLst>
                <a:gd name="textAreaLeft" fmla="*/ 0 w 739080"/>
                <a:gd name="textAreaRight" fmla="*/ 739440 w 739080"/>
                <a:gd name="textAreaTop" fmla="*/ 0 h 671040"/>
                <a:gd name="textAreaBottom" fmla="*/ 671400 h 67104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401" name="CustomShape 8"/>
          <p:cNvSpPr/>
          <p:nvPr/>
        </p:nvSpPr>
        <p:spPr>
          <a:xfrm>
            <a:off x="504000" y="1656000"/>
            <a:ext cx="8204040" cy="388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Le navigateur web Firefox ne gère plus les flux RSS nativement ; il faut lui </a:t>
            </a:r>
            <a:r>
              <a:rPr b="1" lang="fr-FR" sz="1400" spc="-1" strike="noStrike">
                <a:solidFill>
                  <a:srgbClr val="000000"/>
                </a:solidFill>
                <a:latin typeface="Arial"/>
                <a:ea typeface="DejaVu Sans"/>
              </a:rPr>
              <a:t>ajouter des extensions. </a:t>
            </a:r>
            <a:br>
              <a:rPr sz="1800"/>
            </a:br>
            <a:r>
              <a:rPr b="0" lang="fr-FR" sz="1400" spc="-1" strike="noStrike">
                <a:solidFill>
                  <a:srgbClr val="000000"/>
                </a:solidFill>
                <a:latin typeface="Arial"/>
                <a:ea typeface="DejaVu Sans"/>
              </a:rPr>
              <a:t>Une dizaine sont mises à disposition, mais </a:t>
            </a:r>
            <a:r>
              <a:rPr b="1" lang="fr-FR" sz="1400" spc="-1" strike="noStrike">
                <a:solidFill>
                  <a:srgbClr val="000000"/>
                </a:solidFill>
                <a:latin typeface="Arial"/>
                <a:ea typeface="DejaVu Sans"/>
              </a:rPr>
              <a:t>Feedbro</a:t>
            </a:r>
            <a:r>
              <a:rPr b="0" lang="fr-FR" sz="1400" spc="-1" strike="noStrike">
                <a:solidFill>
                  <a:srgbClr val="000000"/>
                </a:solidFill>
                <a:latin typeface="Arial"/>
                <a:ea typeface="DejaVu Sans"/>
              </a:rPr>
              <a:t> semble se détacher de la concurrence en proposant un système de règles de filtrage habituellement réservé aux solutions payantes.</a:t>
            </a:r>
            <a:endParaRPr b="0" lang="fr-FR" sz="1400" spc="-1" strike="noStrike">
              <a:solidFill>
                <a:srgbClr val="000000"/>
              </a:solidFill>
              <a:latin typeface="Arial"/>
            </a:endParaRPr>
          </a:p>
          <a:p>
            <a:pPr>
              <a:lnSpc>
                <a:spcPct val="100000"/>
              </a:lnSpc>
              <a:spcBef>
                <a:spcPts val="1191"/>
              </a:spcBef>
              <a:spcAft>
                <a:spcPts val="992"/>
              </a:spcAft>
            </a:pPr>
            <a:r>
              <a:rPr b="0" lang="fr-FR" sz="1400" spc="-1" strike="noStrike">
                <a:solidFill>
                  <a:srgbClr val="000000"/>
                </a:solidFill>
                <a:latin typeface="Arial"/>
                <a:ea typeface="PingFang SC"/>
              </a:rPr>
              <a:t>1. ajouter l’extension « Get RSS feed URL » pour détecter les flux RSS d’un site</a:t>
            </a:r>
            <a:br>
              <a:rPr sz="1800"/>
            </a:br>
            <a:r>
              <a:rPr b="0" lang="fr-FR" sz="1400" spc="-1" strike="noStrike">
                <a:solidFill>
                  <a:srgbClr val="000000"/>
                </a:solidFill>
                <a:latin typeface="Arial"/>
                <a:ea typeface="PingFang SC"/>
              </a:rPr>
              <a:t>	</a:t>
            </a:r>
            <a:r>
              <a:rPr b="0" lang="fr-FR" sz="1400" spc="-1" strike="noStrike" u="sng">
                <a:solidFill>
                  <a:srgbClr val="0000ff"/>
                </a:solidFill>
                <a:uFillTx/>
                <a:latin typeface="Arial"/>
                <a:ea typeface="PingFang SC"/>
                <a:hlinkClick r:id="rId1"/>
              </a:rPr>
              <a:t>https://addons.mozilla.org/fr/firefox/addon/get-rss-feed-url</a:t>
            </a:r>
            <a:br>
              <a:rPr sz="1800"/>
            </a:br>
            <a:br>
              <a:rPr sz="1800"/>
            </a:br>
            <a:r>
              <a:rPr b="0" lang="fr-FR" sz="1400" spc="-1" strike="noStrike">
                <a:solidFill>
                  <a:srgbClr val="0000ff"/>
                </a:solidFill>
                <a:latin typeface="Arial"/>
                <a:ea typeface="PingFang SC"/>
              </a:rPr>
              <a:t>2. ajouter l’extension « Feedbro » pour gérer ses flux RSS depuis son navigateur web</a:t>
            </a:r>
            <a:br>
              <a:rPr sz="1800"/>
            </a:br>
            <a:r>
              <a:rPr b="0" lang="fr-FR" sz="1400" spc="-1" strike="noStrike">
                <a:solidFill>
                  <a:srgbClr val="0000ff"/>
                </a:solidFill>
                <a:latin typeface="Arial"/>
                <a:ea typeface="PingFang SC"/>
              </a:rPr>
              <a:t>	</a:t>
            </a:r>
            <a:r>
              <a:rPr b="0" lang="fr-FR" sz="1400" spc="-1" strike="noStrike" u="sng">
                <a:solidFill>
                  <a:srgbClr val="0000ff"/>
                </a:solidFill>
                <a:uFillTx/>
                <a:latin typeface="Arial"/>
                <a:ea typeface="PingFang SC"/>
                <a:hlinkClick r:id="rId2"/>
              </a:rPr>
              <a:t>https://addons.mozilla.org/fr/firefox/addon/feedbroreader/</a:t>
            </a:r>
            <a:br>
              <a:rPr sz="1800"/>
            </a:br>
            <a:br>
              <a:rPr sz="1800"/>
            </a:br>
            <a:r>
              <a:rPr b="0" i="1" lang="fr-FR" sz="1000" spc="-1" strike="noStrike">
                <a:solidFill>
                  <a:srgbClr val="0000ff"/>
                </a:solidFill>
                <a:latin typeface="Arial"/>
                <a:ea typeface="PingFang SC"/>
              </a:rPr>
              <a:t>NB : Elle est en anglais, mais on peut la franciser : dans les paramètres, sélectionner l'URL suivante pour passer l'interface utilisateur en français : </a:t>
            </a:r>
            <a:r>
              <a:rPr b="0" i="1" lang="fr-FR" sz="1000" spc="-1" strike="noStrike" u="sng">
                <a:solidFill>
                  <a:srgbClr val="0000ff"/>
                </a:solidFill>
                <a:uFillTx/>
                <a:latin typeface="Arial"/>
                <a:ea typeface="PingFang SC"/>
                <a:hlinkClick r:id="rId3"/>
              </a:rPr>
              <a:t>https://raw.githubusercontent.com/Bozosoft/feedbro-locale/master/feedbro-locale-fr_FR.json</a:t>
            </a:r>
            <a:br>
              <a:rPr sz="1800"/>
            </a:br>
            <a:r>
              <a:rPr b="0" i="1" lang="fr-FR" sz="1000" spc="-1" strike="noStrike">
                <a:solidFill>
                  <a:srgbClr val="0000ff"/>
                </a:solidFill>
                <a:latin typeface="Arial"/>
                <a:ea typeface="PingFang SC"/>
              </a:rPr>
              <a:t>Puis sélectionner l'icône "Settings", puis dans "Settings Page", en face de "User interface language" cliquez sur "Import locale" et entrez dans la case "URL address of the Feedbro Locale (JSON-file)" l'URL copiée. Puis sélectionner : French (fr_FR) et validez. Pour mettre à jour sélectionner: Mise à jour de la Locale.</a:t>
            </a:r>
            <a:endParaRPr b="0" lang="fr-FR" sz="1000" spc="-1" strike="noStrike">
              <a:solidFill>
                <a:srgbClr val="000000"/>
              </a:solidFill>
              <a:latin typeface="Arial"/>
            </a:endParaRPr>
          </a:p>
          <a:p>
            <a:pPr>
              <a:lnSpc>
                <a:spcPct val="100000"/>
              </a:lnSpc>
              <a:spcBef>
                <a:spcPts val="1191"/>
              </a:spcBef>
              <a:spcAft>
                <a:spcPts val="992"/>
              </a:spcAft>
            </a:pPr>
            <a:endParaRPr b="0" lang="fr-FR" sz="1000" spc="-1" strike="noStrike">
              <a:solidFill>
                <a:srgbClr val="000000"/>
              </a:solidFill>
              <a:latin typeface="Arial"/>
            </a:endParaRPr>
          </a:p>
        </p:txBody>
      </p:sp>
      <p:pic>
        <p:nvPicPr>
          <p:cNvPr id="402" name="" descr=""/>
          <p:cNvPicPr/>
          <p:nvPr/>
        </p:nvPicPr>
        <p:blipFill>
          <a:blip r:embed="rId4"/>
          <a:stretch/>
        </p:blipFill>
        <p:spPr>
          <a:xfrm>
            <a:off x="7632000" y="2772000"/>
            <a:ext cx="586800" cy="5868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CustomShape 1"/>
          <p:cNvSpPr/>
          <p:nvPr/>
        </p:nvSpPr>
        <p:spPr>
          <a:xfrm>
            <a:off x="7398720" y="4783680"/>
            <a:ext cx="133992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fld id="{990D000E-95C4-4186-ADC5-48153C7025A0}" type="slidenum">
              <a:rPr b="1" lang="fr-FR" sz="750" spc="-1" strike="noStrike">
                <a:solidFill>
                  <a:srgbClr val="000000"/>
                </a:solidFill>
                <a:latin typeface="Arial"/>
                <a:ea typeface="DejaVu Sans"/>
              </a:rPr>
              <a:t>&lt;numéro&gt;</a:t>
            </a:fld>
            <a:endParaRPr b="0" lang="fr-FR" sz="750" spc="-1" strike="noStrike">
              <a:solidFill>
                <a:srgbClr val="000000"/>
              </a:solidFill>
              <a:latin typeface="Arial"/>
            </a:endParaRPr>
          </a:p>
        </p:txBody>
      </p:sp>
      <p:sp>
        <p:nvSpPr>
          <p:cNvPr id="404" name="CustomShape 2"/>
          <p:cNvSpPr/>
          <p:nvPr/>
        </p:nvSpPr>
        <p:spPr>
          <a:xfrm>
            <a:off x="395280" y="4797720"/>
            <a:ext cx="1088640" cy="335880"/>
          </a:xfrm>
          <a:prstGeom prst="rect">
            <a:avLst/>
          </a:prstGeom>
          <a:noFill/>
          <a:ln w="0">
            <a:noFill/>
          </a:ln>
        </p:spPr>
        <p:style>
          <a:lnRef idx="0"/>
          <a:fillRef idx="0"/>
          <a:effectRef idx="0"/>
          <a:fontRef idx="minor"/>
        </p:style>
        <p:txBody>
          <a:bodyPr lIns="0" rIns="0" tIns="0" bIns="0" anchor="ctr">
            <a:noAutofit/>
          </a:bodyPr>
          <a:p>
            <a:pPr>
              <a:lnSpc>
                <a:spcPct val="100000"/>
              </a:lnSpc>
            </a:pPr>
            <a:fld id="{A41FFD37-5CC8-452E-BD81-04E2A7BC87CD}" type="datetime1">
              <a:rPr b="1" lang="fr-FR" sz="750" spc="-1" strike="noStrike" cap="all">
                <a:solidFill>
                  <a:srgbClr val="000000"/>
                </a:solidFill>
                <a:latin typeface="Arial"/>
                <a:ea typeface="DejaVu Sans"/>
              </a:rPr>
              <a:t>19/12/2022</a:t>
            </a:fld>
            <a:endParaRPr b="0" lang="fr-FR" sz="750" spc="-1" strike="noStrike">
              <a:solidFill>
                <a:srgbClr val="000000"/>
              </a:solidFill>
              <a:latin typeface="Arial"/>
            </a:endParaRPr>
          </a:p>
        </p:txBody>
      </p:sp>
      <p:sp>
        <p:nvSpPr>
          <p:cNvPr id="405" name="CustomShape 3"/>
          <p:cNvSpPr/>
          <p:nvPr/>
        </p:nvSpPr>
        <p:spPr>
          <a:xfrm>
            <a:off x="2868840" y="195480"/>
            <a:ext cx="5869800" cy="349920"/>
          </a:xfrm>
          <a:prstGeom prst="rect">
            <a:avLst/>
          </a:prstGeom>
          <a:noFill/>
          <a:ln w="0">
            <a:noFill/>
          </a:ln>
        </p:spPr>
        <p:style>
          <a:lnRef idx="0"/>
          <a:fillRef idx="0"/>
          <a:effectRef idx="0"/>
          <a:fontRef idx="minor"/>
        </p:style>
        <p:txBody>
          <a:bodyPr lIns="0" rIns="0" tIns="0" bIns="0" anchor="ctr">
            <a:noAutofit/>
          </a:bodyPr>
          <a:p>
            <a:pPr algn="r">
              <a:lnSpc>
                <a:spcPct val="100000"/>
              </a:lnSpc>
            </a:pPr>
            <a:r>
              <a:rPr b="1" lang="fr-FR" sz="750" spc="-1" strike="noStrike">
                <a:solidFill>
                  <a:srgbClr val="000000"/>
                </a:solidFill>
                <a:latin typeface="Arial"/>
                <a:ea typeface="DejaVu Sans"/>
              </a:rPr>
              <a:t>Délégation régionale académique au numérique pour l’éducation</a:t>
            </a:r>
            <a:endParaRPr b="0" lang="fr-FR" sz="750" spc="-1" strike="noStrike">
              <a:solidFill>
                <a:srgbClr val="000000"/>
              </a:solidFill>
              <a:latin typeface="Arial"/>
            </a:endParaRPr>
          </a:p>
        </p:txBody>
      </p:sp>
      <p:sp>
        <p:nvSpPr>
          <p:cNvPr id="406" name="CustomShape 4"/>
          <p:cNvSpPr/>
          <p:nvPr/>
        </p:nvSpPr>
        <p:spPr>
          <a:xfrm>
            <a:off x="399600" y="843480"/>
            <a:ext cx="6971040" cy="807120"/>
          </a:xfrm>
          <a:prstGeom prst="rect">
            <a:avLst/>
          </a:prstGeom>
          <a:solidFill>
            <a:srgbClr val="00ac8c"/>
          </a:solidFill>
          <a:ln w="0">
            <a:noFill/>
          </a:ln>
        </p:spPr>
        <p:style>
          <a:lnRef idx="0"/>
          <a:fillRef idx="0"/>
          <a:effectRef idx="0"/>
          <a:fontRef idx="minor"/>
        </p:style>
        <p:txBody>
          <a:bodyPr lIns="360000" rIns="0" tIns="36000" bIns="72000" anchor="t">
            <a:noAutofit/>
          </a:bodyPr>
          <a:p>
            <a:pPr>
              <a:lnSpc>
                <a:spcPct val="100000"/>
              </a:lnSpc>
            </a:pPr>
            <a:r>
              <a:rPr b="1" lang="fr-FR" sz="3200" spc="-1" strike="noStrike">
                <a:solidFill>
                  <a:srgbClr val="ffffff"/>
                </a:solidFill>
                <a:latin typeface="Arial"/>
                <a:ea typeface="DejaVu Sans"/>
              </a:rPr>
              <a:t>Firefox et les flux RSS</a:t>
            </a:r>
            <a:endParaRPr b="0" lang="fr-FR" sz="3200" spc="-1" strike="noStrike">
              <a:solidFill>
                <a:srgbClr val="000000"/>
              </a:solidFill>
              <a:latin typeface="Arial"/>
            </a:endParaRPr>
          </a:p>
        </p:txBody>
      </p:sp>
      <p:grpSp>
        <p:nvGrpSpPr>
          <p:cNvPr id="407" name="Group 5"/>
          <p:cNvGrpSpPr/>
          <p:nvPr/>
        </p:nvGrpSpPr>
        <p:grpSpPr>
          <a:xfrm>
            <a:off x="7884000" y="843480"/>
            <a:ext cx="807120" cy="807120"/>
            <a:chOff x="7884000" y="843480"/>
            <a:chExt cx="807120" cy="807120"/>
          </a:xfrm>
        </p:grpSpPr>
        <p:sp>
          <p:nvSpPr>
            <p:cNvPr id="408" name="CustomShape 6"/>
            <p:cNvSpPr/>
            <p:nvPr/>
          </p:nvSpPr>
          <p:spPr>
            <a:xfrm>
              <a:off x="7884000" y="843480"/>
              <a:ext cx="807120" cy="807120"/>
            </a:xfrm>
            <a:custGeom>
              <a:avLst/>
              <a:gdLst>
                <a:gd name="textAreaLeft" fmla="*/ 0 w 807120"/>
                <a:gd name="textAreaRight" fmla="*/ 807480 w 807120"/>
                <a:gd name="textAreaTop" fmla="*/ 0 h 807120"/>
                <a:gd name="textAreaBottom" fmla="*/ 807480 h 807120"/>
              </a:gdLst>
              <a:ahLst/>
              <a:rect l="textAreaLeft" t="textAreaTop" r="textAreaRight" b="textAreaBottom"/>
              <a:pathLst>
                <a:path w="457200" h="457200">
                  <a:moveTo>
                    <a:pt x="0" y="0"/>
                  </a:moveTo>
                  <a:lnTo>
                    <a:pt x="457200" y="0"/>
                  </a:lnTo>
                  <a:lnTo>
                    <a:pt x="457200" y="457200"/>
                  </a:lnTo>
                  <a:lnTo>
                    <a:pt x="0" y="457200"/>
                  </a:lnTo>
                  <a:close/>
                </a:path>
              </a:pathLst>
            </a:custGeom>
            <a:no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sp>
          <p:nvSpPr>
            <p:cNvPr id="409" name="CustomShape 7"/>
            <p:cNvSpPr/>
            <p:nvPr/>
          </p:nvSpPr>
          <p:spPr>
            <a:xfrm>
              <a:off x="7917840" y="911520"/>
              <a:ext cx="739080" cy="671040"/>
            </a:xfrm>
            <a:custGeom>
              <a:avLst/>
              <a:gdLst>
                <a:gd name="textAreaLeft" fmla="*/ 0 w 739080"/>
                <a:gd name="textAreaRight" fmla="*/ 739440 w 739080"/>
                <a:gd name="textAreaTop" fmla="*/ 0 h 671040"/>
                <a:gd name="textAreaBottom" fmla="*/ 671400 h 671040"/>
              </a:gdLst>
              <a:ahLst/>
              <a:rect l="textAreaLeft" t="textAreaTop" r="textAreaRight" b="textAreaBottom"/>
              <a:pathLst>
                <a:path w="419100" h="381000">
                  <a:moveTo>
                    <a:pt x="381000" y="0"/>
                  </a:moveTo>
                  <a:lnTo>
                    <a:pt x="38100" y="0"/>
                  </a:lnTo>
                  <a:cubicBezTo>
                    <a:pt x="17145" y="0"/>
                    <a:pt x="0" y="17145"/>
                    <a:pt x="0" y="38100"/>
                  </a:cubicBezTo>
                  <a:lnTo>
                    <a:pt x="0" y="266700"/>
                  </a:lnTo>
                  <a:cubicBezTo>
                    <a:pt x="0" y="287655"/>
                    <a:pt x="17145" y="304800"/>
                    <a:pt x="38100" y="304800"/>
                  </a:cubicBezTo>
                  <a:lnTo>
                    <a:pt x="171450" y="304800"/>
                  </a:lnTo>
                  <a:lnTo>
                    <a:pt x="133350" y="361950"/>
                  </a:lnTo>
                  <a:lnTo>
                    <a:pt x="133350" y="381000"/>
                  </a:lnTo>
                  <a:lnTo>
                    <a:pt x="285750" y="381000"/>
                  </a:lnTo>
                  <a:lnTo>
                    <a:pt x="285750" y="361950"/>
                  </a:lnTo>
                  <a:lnTo>
                    <a:pt x="247650" y="304800"/>
                  </a:lnTo>
                  <a:lnTo>
                    <a:pt x="381000" y="304800"/>
                  </a:lnTo>
                  <a:cubicBezTo>
                    <a:pt x="401955" y="304800"/>
                    <a:pt x="419100" y="287655"/>
                    <a:pt x="419100" y="266700"/>
                  </a:cubicBezTo>
                  <a:lnTo>
                    <a:pt x="419100" y="38100"/>
                  </a:lnTo>
                  <a:cubicBezTo>
                    <a:pt x="419100" y="17145"/>
                    <a:pt x="401955" y="0"/>
                    <a:pt x="381000" y="0"/>
                  </a:cubicBezTo>
                  <a:close/>
                  <a:moveTo>
                    <a:pt x="381000" y="228600"/>
                  </a:moveTo>
                  <a:lnTo>
                    <a:pt x="38100" y="228600"/>
                  </a:lnTo>
                  <a:lnTo>
                    <a:pt x="38100" y="38100"/>
                  </a:lnTo>
                  <a:lnTo>
                    <a:pt x="381000" y="38100"/>
                  </a:lnTo>
                  <a:lnTo>
                    <a:pt x="381000" y="228600"/>
                  </a:lnTo>
                  <a:close/>
                </a:path>
              </a:pathLst>
            </a:custGeom>
            <a:solidFill>
              <a:srgbClr val="00ac8c"/>
            </a:solidFill>
            <a:ln w="19080">
              <a:noFill/>
            </a:ln>
          </p:spPr>
          <p:style>
            <a:lnRef idx="0"/>
            <a:fillRef idx="0"/>
            <a:effectRef idx="0"/>
            <a:fontRef idx="minor"/>
          </p:style>
          <p:txBody>
            <a:bodyPr lIns="90000" rIns="90000" tIns="45000" bIns="45000" anchor="t">
              <a:noAutofit/>
            </a:bodyPr>
            <a:p>
              <a:endParaRPr b="0" lang="fr-FR" sz="1800" spc="-1" strike="noStrike">
                <a:solidFill>
                  <a:srgbClr val="000000"/>
                </a:solidFill>
                <a:latin typeface="Arial"/>
              </a:endParaRPr>
            </a:p>
          </p:txBody>
        </p:sp>
      </p:grpSp>
      <p:sp>
        <p:nvSpPr>
          <p:cNvPr id="410" name="CustomShape 8"/>
          <p:cNvSpPr/>
          <p:nvPr/>
        </p:nvSpPr>
        <p:spPr>
          <a:xfrm>
            <a:off x="467280" y="3672000"/>
            <a:ext cx="8676000" cy="2375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FR" sz="1800" spc="-1" strike="noStrike">
              <a:solidFill>
                <a:srgbClr val="000000"/>
              </a:solidFill>
              <a:latin typeface="Arial"/>
            </a:endParaRPr>
          </a:p>
          <a:p>
            <a:pPr>
              <a:lnSpc>
                <a:spcPct val="100000"/>
              </a:lnSpc>
            </a:pPr>
            <a:r>
              <a:rPr b="0" lang="fr-FR" sz="1400" spc="-1" strike="noStrike">
                <a:solidFill>
                  <a:srgbClr val="000000"/>
                </a:solidFill>
                <a:latin typeface="Arial"/>
                <a:ea typeface="PingFang SC"/>
              </a:rPr>
              <a:t>Après avoir ajouté l’extension « Get RSS feed URL » pour détecter les flux RSS d’un site, </a:t>
            </a:r>
            <a:br>
              <a:rPr sz="1800"/>
            </a:br>
            <a:r>
              <a:rPr b="0" lang="fr-FR" sz="1400" spc="-1" strike="noStrike">
                <a:solidFill>
                  <a:srgbClr val="000000"/>
                </a:solidFill>
                <a:latin typeface="Arial"/>
                <a:ea typeface="PingFang SC"/>
              </a:rPr>
              <a:t>vous pouvez </a:t>
            </a:r>
            <a:r>
              <a:rPr b="1" lang="fr-FR" sz="1400" spc="-1" strike="noStrike">
                <a:solidFill>
                  <a:srgbClr val="000000"/>
                </a:solidFill>
                <a:latin typeface="Arial"/>
                <a:ea typeface="PingFang SC"/>
              </a:rPr>
              <a:t>cliquer su l’icone orange</a:t>
            </a:r>
            <a:r>
              <a:rPr b="0" lang="fr-FR" sz="1400" spc="-1" strike="noStrike">
                <a:solidFill>
                  <a:srgbClr val="000000"/>
                </a:solidFill>
                <a:latin typeface="Arial"/>
                <a:ea typeface="PingFang SC"/>
              </a:rPr>
              <a:t> symbolisant les flux RSS et </a:t>
            </a:r>
            <a:r>
              <a:rPr b="1" lang="fr-FR" sz="1400" spc="-1" strike="noStrike">
                <a:solidFill>
                  <a:srgbClr val="000000"/>
                </a:solidFill>
                <a:latin typeface="Arial"/>
                <a:ea typeface="PingFang SC"/>
              </a:rPr>
              <a:t>copier l’URL de ce flux</a:t>
            </a:r>
            <a:r>
              <a:rPr b="0" lang="fr-FR" sz="1400" spc="-1" strike="noStrike">
                <a:solidFill>
                  <a:srgbClr val="000000"/>
                </a:solidFill>
                <a:latin typeface="Arial"/>
                <a:ea typeface="PingFang SC"/>
              </a:rPr>
              <a:t>.</a:t>
            </a:r>
            <a:br>
              <a:rPr sz="1800"/>
            </a:br>
            <a:r>
              <a:rPr b="0" lang="fr-FR" sz="1400" spc="-1" strike="noStrike">
                <a:solidFill>
                  <a:srgbClr val="000000"/>
                </a:solidFill>
                <a:latin typeface="Arial"/>
                <a:ea typeface="PingFang SC"/>
              </a:rPr>
              <a:t>Dans notre exemple, il s’agit de celui des articles du site de la DRNE.</a:t>
            </a:r>
            <a:br>
              <a:rPr sz="1400"/>
            </a:br>
            <a:endParaRPr b="0" lang="fr-FR" sz="1400" spc="-1" strike="noStrike">
              <a:solidFill>
                <a:srgbClr val="000000"/>
              </a:solidFill>
              <a:latin typeface="Arial"/>
            </a:endParaRPr>
          </a:p>
        </p:txBody>
      </p:sp>
      <p:pic>
        <p:nvPicPr>
          <p:cNvPr id="411" name="" descr=""/>
          <p:cNvPicPr/>
          <p:nvPr/>
        </p:nvPicPr>
        <p:blipFill>
          <a:blip r:embed="rId1"/>
          <a:stretch/>
        </p:blipFill>
        <p:spPr>
          <a:xfrm>
            <a:off x="8100000" y="4140000"/>
            <a:ext cx="359280" cy="359280"/>
          </a:xfrm>
          <a:prstGeom prst="rect">
            <a:avLst/>
          </a:prstGeom>
          <a:ln w="0">
            <a:noFill/>
          </a:ln>
        </p:spPr>
      </p:pic>
      <p:pic>
        <p:nvPicPr>
          <p:cNvPr id="412" name="" descr=""/>
          <p:cNvPicPr/>
          <p:nvPr/>
        </p:nvPicPr>
        <p:blipFill>
          <a:blip r:embed="rId2"/>
          <a:stretch/>
        </p:blipFill>
        <p:spPr>
          <a:xfrm>
            <a:off x="432360" y="1728000"/>
            <a:ext cx="8206920" cy="2039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Manager>Client</Manager>
  <TotalTime>7291</TotalTime>
  <Application>LibreOffice/7.4.3.2$MacOSX_X86_64 LibreOffice_project/1048a8393ae2eeec98dff31b5c133c5f1d08b890</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2020-05-25T12:57:41Z</dcterms:created>
  <dc:creator>Utilisateur Windows</dc:creator>
  <dc:description/>
  <dc:language>fr-FR</dc:language>
  <cp:lastModifiedBy>Stéphane FONTAINE</cp:lastModifiedBy>
  <dcterms:modified xsi:type="dcterms:W3CDTF">2022-12-19T18:57:09Z</dcterms:modified>
  <cp:revision>193</cp:revision>
  <dc:subject>Client</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(16:9)</vt:lpwstr>
  </property>
  <property fmtid="{D5CDD505-2E9C-101B-9397-08002B2CF9AE}" pid="9" name="ScaleCrop">
    <vt:bool>0</vt:bool>
  </property>
  <property fmtid="{D5CDD505-2E9C-101B-9397-08002B2CF9AE}" pid="10" name="ShareDoc">
    <vt:bool>0</vt:bool>
  </property>
  <property fmtid="{D5CDD505-2E9C-101B-9397-08002B2CF9AE}" pid="11" name="Slides">
    <vt:i4>10</vt:i4>
  </property>
</Properties>
</file>