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_rels/slideLayout7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11.png" ContentType="image/png"/>
  <Override PartName="/ppt/media/image2.jpeg" ContentType="image/jpeg"/>
  <Override PartName="/ppt/media/image21.png" ContentType="image/png"/>
  <Override PartName="/ppt/media/image3.jpeg" ContentType="image/jpeg"/>
  <Override PartName="/ppt/media/image16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12.png" ContentType="image/png"/>
  <Override PartName="/ppt/media/image7.jpeg" ContentType="image/jpeg"/>
  <Override PartName="/ppt/media/image22.png" ContentType="image/png"/>
  <Override PartName="/ppt/media/image9.png" ContentType="image/png"/>
  <Override PartName="/ppt/media/image10.png" ContentType="image/png"/>
  <Override PartName="/ppt/media/image8.png" ContentType="image/png"/>
  <Override PartName="/ppt/media/image13.png" ContentType="image/png"/>
  <Override PartName="/ppt/media/image15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20.png" ContentType="image/png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14508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33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395280" y="4783680"/>
            <a:ext cx="8353080" cy="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338040" y="101160"/>
            <a:ext cx="987480" cy="6210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9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395280" y="4783680"/>
            <a:ext cx="8353080" cy="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" name="Image 6" descr=""/>
          <p:cNvPicPr/>
          <p:nvPr/>
        </p:nvPicPr>
        <p:blipFill>
          <a:blip r:embed="rId2"/>
          <a:stretch/>
        </p:blipFill>
        <p:spPr>
          <a:xfrm>
            <a:off x="338040" y="101160"/>
            <a:ext cx="987480" cy="62100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>
            <a:off x="395280" y="4783680"/>
            <a:ext cx="8353080" cy="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1" name="Image 6" descr=""/>
          <p:cNvPicPr/>
          <p:nvPr/>
        </p:nvPicPr>
        <p:blipFill>
          <a:blip r:embed="rId2"/>
          <a:stretch/>
        </p:blipFill>
        <p:spPr>
          <a:xfrm>
            <a:off x="338040" y="101160"/>
            <a:ext cx="987480" cy="62100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395280" y="4783680"/>
            <a:ext cx="8353080" cy="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Image 6" descr=""/>
          <p:cNvPicPr/>
          <p:nvPr/>
        </p:nvPicPr>
        <p:blipFill>
          <a:blip r:embed="rId2"/>
          <a:stretch/>
        </p:blipFill>
        <p:spPr>
          <a:xfrm>
            <a:off x="338040" y="101160"/>
            <a:ext cx="987480" cy="621000"/>
          </a:xfrm>
          <a:prstGeom prst="rect">
            <a:avLst/>
          </a:prstGeom>
          <a:ln>
            <a:noFill/>
          </a:ln>
        </p:spPr>
      </p:pic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Line 1"/>
          <p:cNvSpPr/>
          <p:nvPr/>
        </p:nvSpPr>
        <p:spPr>
          <a:xfrm>
            <a:off x="395280" y="4783680"/>
            <a:ext cx="8353080" cy="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Image 6" descr=""/>
          <p:cNvPicPr/>
          <p:nvPr/>
        </p:nvPicPr>
        <p:blipFill>
          <a:blip r:embed="rId2"/>
          <a:stretch/>
        </p:blipFill>
        <p:spPr>
          <a:xfrm>
            <a:off x="338040" y="101160"/>
            <a:ext cx="987480" cy="621000"/>
          </a:xfrm>
          <a:prstGeom prst="rect">
            <a:avLst/>
          </a:prstGeom>
          <a:ln>
            <a:noFill/>
          </a:ln>
        </p:spPr>
      </p:pic>
      <p:pic>
        <p:nvPicPr>
          <p:cNvPr id="162" name="Image 2" descr=""/>
          <p:cNvPicPr/>
          <p:nvPr/>
        </p:nvPicPr>
        <p:blipFill>
          <a:blip r:embed="rId3"/>
          <a:stretch/>
        </p:blipFill>
        <p:spPr>
          <a:xfrm>
            <a:off x="378360" y="204120"/>
            <a:ext cx="5114880" cy="3225960"/>
          </a:xfrm>
          <a:prstGeom prst="rect">
            <a:avLst/>
          </a:prstGeom>
          <a:ln>
            <a:noFill/>
          </a:ln>
        </p:spPr>
      </p:pic>
      <p:sp>
        <p:nvSpPr>
          <p:cNvPr id="16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Line 1"/>
          <p:cNvSpPr/>
          <p:nvPr/>
        </p:nvSpPr>
        <p:spPr>
          <a:xfrm>
            <a:off x="395280" y="4783680"/>
            <a:ext cx="8353080" cy="0"/>
          </a:xfrm>
          <a:prstGeom prst="line">
            <a:avLst/>
          </a:prstGeom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Image 6" descr=""/>
          <p:cNvPicPr/>
          <p:nvPr/>
        </p:nvPicPr>
        <p:blipFill>
          <a:blip r:embed="rId2"/>
          <a:stretch/>
        </p:blipFill>
        <p:spPr>
          <a:xfrm>
            <a:off x="338040" y="101160"/>
            <a:ext cx="987120" cy="620640"/>
          </a:xfrm>
          <a:prstGeom prst="rect">
            <a:avLst/>
          </a:prstGeom>
          <a:ln>
            <a:noFill/>
          </a:ln>
        </p:spPr>
      </p:pic>
      <p:sp>
        <p:nvSpPr>
          <p:cNvPr id="20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86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395280" y="4798080"/>
            <a:ext cx="113292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C166EC12-1AF7-4B5E-B8E6-8A06853598C3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4732A5EB-FDC3-44C9-A327-E7109ABFD90B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pic>
        <p:nvPicPr>
          <p:cNvPr id="244" name="Graphique 21_1" descr=""/>
          <p:cNvPicPr/>
          <p:nvPr/>
        </p:nvPicPr>
        <p:blipFill>
          <a:blip r:embed="rId1"/>
          <a:stretch/>
        </p:blipFill>
        <p:spPr>
          <a:xfrm>
            <a:off x="6408360" y="3760200"/>
            <a:ext cx="2082240" cy="653760"/>
          </a:xfrm>
          <a:prstGeom prst="rect">
            <a:avLst/>
          </a:prstGeom>
          <a:ln>
            <a:noFill/>
          </a:ln>
        </p:spPr>
      </p:pic>
      <p:pic>
        <p:nvPicPr>
          <p:cNvPr id="245" name="Graphique 19_1" descr=""/>
          <p:cNvPicPr/>
          <p:nvPr/>
        </p:nvPicPr>
        <p:blipFill>
          <a:blip r:embed="rId2"/>
          <a:stretch/>
        </p:blipFill>
        <p:spPr>
          <a:xfrm>
            <a:off x="756000" y="3337200"/>
            <a:ext cx="3205800" cy="1078920"/>
          </a:xfrm>
          <a:prstGeom prst="rect">
            <a:avLst/>
          </a:prstGeom>
          <a:ln>
            <a:noFill/>
          </a:ln>
        </p:spPr>
      </p:pic>
      <p:pic>
        <p:nvPicPr>
          <p:cNvPr id="246" name="" descr=""/>
          <p:cNvPicPr/>
          <p:nvPr/>
        </p:nvPicPr>
        <p:blipFill>
          <a:blip r:embed="rId3"/>
          <a:stretch/>
        </p:blipFill>
        <p:spPr>
          <a:xfrm>
            <a:off x="3420000" y="2236680"/>
            <a:ext cx="2124000" cy="1903320"/>
          </a:xfrm>
          <a:prstGeom prst="rect">
            <a:avLst/>
          </a:prstGeom>
          <a:ln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561240" y="883080"/>
            <a:ext cx="7898760" cy="1457640"/>
          </a:xfrm>
          <a:prstGeom prst="rect">
            <a:avLst/>
          </a:prstGeom>
          <a:solidFill>
            <a:srgbClr val="484d7a">
              <a:alpha val="95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</a:t>
            </a:r>
            <a:endParaRPr b="1" lang="fr-FR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Évaluer avec l’activité Devoir de Moodle</a:t>
            </a:r>
            <a:endParaRPr b="1" lang="fr-FR" sz="3200" spc="-1" strike="noStrike">
              <a:solidFill>
                <a:srgbClr val="ffffff"/>
              </a:solidFill>
              <a:latin typeface="Arial"/>
            </a:endParaRPr>
          </a:p>
          <a:p>
            <a:endParaRPr b="1" lang="fr-FR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79806CC-A1E2-46CB-8A30-F4F79C631F43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7F49404-95DB-43A3-B211-1313CC18641A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sp>
        <p:nvSpPr>
          <p:cNvPr id="300" name="TextShape 4"/>
          <p:cNvSpPr txBox="1"/>
          <p:nvPr/>
        </p:nvSpPr>
        <p:spPr>
          <a:xfrm>
            <a:off x="1080000" y="540000"/>
            <a:ext cx="7740000" cy="35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L’élève reçoit notification sur sa messagerie pour l’informer que sa copie a été corrigée.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301" name="" descr=""/>
          <p:cNvPicPr/>
          <p:nvPr/>
        </p:nvPicPr>
        <p:blipFill>
          <a:blip r:embed="rId1"/>
          <a:stretch/>
        </p:blipFill>
        <p:spPr>
          <a:xfrm>
            <a:off x="1800000" y="957600"/>
            <a:ext cx="6120000" cy="1562400"/>
          </a:xfrm>
          <a:prstGeom prst="rect">
            <a:avLst/>
          </a:prstGeom>
          <a:ln>
            <a:solidFill>
              <a:srgbClr val="ebbc89"/>
            </a:solidFill>
          </a:ln>
        </p:spPr>
      </p:pic>
      <p:pic>
        <p:nvPicPr>
          <p:cNvPr id="302" name="" descr=""/>
          <p:cNvPicPr/>
          <p:nvPr/>
        </p:nvPicPr>
        <p:blipFill>
          <a:blip r:embed="rId2"/>
          <a:stretch/>
        </p:blipFill>
        <p:spPr>
          <a:xfrm>
            <a:off x="1764000" y="2757600"/>
            <a:ext cx="6120000" cy="1782000"/>
          </a:xfrm>
          <a:prstGeom prst="rect">
            <a:avLst/>
          </a:prstGeom>
          <a:ln>
            <a:solidFill>
              <a:srgbClr val="ebbc8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A102716-C866-4137-9D8E-F28C74482324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A9C1C178-54B6-4F74-B496-F4B903F6C3F8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305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sp>
        <p:nvSpPr>
          <p:cNvPr id="306" name="TextShape 4"/>
          <p:cNvSpPr txBox="1"/>
          <p:nvPr/>
        </p:nvSpPr>
        <p:spPr>
          <a:xfrm>
            <a:off x="180000" y="1810440"/>
            <a:ext cx="2160000" cy="16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En se rendant dans Devoir, il y trouve :</a:t>
            </a:r>
            <a:endParaRPr b="0" lang="fr-FR" sz="1400" spc="-1" strike="noStrike">
              <a:latin typeface="Arial"/>
            </a:endParaRPr>
          </a:p>
          <a:p>
            <a:pPr algn="ctr"/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 </a:t>
            </a:r>
            <a:endParaRPr b="0" lang="fr-FR" sz="1400" spc="-1" strike="noStrike">
              <a:latin typeface="Arial"/>
            </a:endParaRPr>
          </a:p>
          <a:p>
            <a:pPr marL="216000" indent="-216000">
              <a:buClr>
                <a:srgbClr val="ff9f83"/>
              </a:buClr>
              <a:buSzPct val="45000"/>
              <a:buFont typeface="Wingdings" charset="2"/>
              <a:buChar char=""/>
            </a:pPr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les commentaires relatifs à son travail, </a:t>
            </a:r>
            <a:endParaRPr b="0" lang="fr-FR" sz="1400" spc="-1" strike="noStrike">
              <a:latin typeface="Arial"/>
            </a:endParaRPr>
          </a:p>
          <a:p>
            <a:pPr marL="216000" indent="-216000">
              <a:buClr>
                <a:srgbClr val="ff9f83"/>
              </a:buClr>
              <a:buSzPct val="45000"/>
              <a:buFont typeface="Wingdings" charset="2"/>
              <a:buChar char=""/>
            </a:pPr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sa copie annotée,</a:t>
            </a:r>
            <a:endParaRPr b="0" lang="fr-FR" sz="1400" spc="-1" strike="noStrike">
              <a:latin typeface="Arial"/>
            </a:endParaRPr>
          </a:p>
          <a:p>
            <a:pPr marL="216000" indent="-216000">
              <a:buClr>
                <a:srgbClr val="ff9f83"/>
              </a:buClr>
              <a:buSzPct val="45000"/>
              <a:buFont typeface="Wingdings" charset="2"/>
              <a:buChar char=""/>
            </a:pPr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le ou les fichiers de correction. 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307" name="" descr=""/>
          <p:cNvPicPr/>
          <p:nvPr/>
        </p:nvPicPr>
        <p:blipFill>
          <a:blip r:embed="rId1"/>
          <a:stretch/>
        </p:blipFill>
        <p:spPr>
          <a:xfrm>
            <a:off x="2340000" y="712800"/>
            <a:ext cx="6084000" cy="3607200"/>
          </a:xfrm>
          <a:prstGeom prst="rect">
            <a:avLst/>
          </a:prstGeom>
          <a:ln>
            <a:solidFill>
              <a:srgbClr val="ebbc8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49B0D26-953C-463A-B5DA-F1B0967B0D1B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7517784E-06EC-46A8-B129-CD505EE3FC63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144000" y="735480"/>
            <a:ext cx="8856000" cy="524520"/>
          </a:xfrm>
          <a:prstGeom prst="rect">
            <a:avLst/>
          </a:prstGeom>
          <a:solidFill>
            <a:srgbClr val="c6e4f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0" tIns="36000" bIns="72000">
            <a:no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1c1c1c"/>
                </a:solidFill>
                <a:latin typeface="Arial"/>
                <a:ea typeface="DejaVu Sans"/>
              </a:rPr>
              <a:t>Moodle VS Classeur pédagogique de l’ENT  </a:t>
            </a:r>
            <a:endParaRPr b="0" lang="fr-FR" sz="3200" spc="-1" strike="noStrike">
              <a:solidFill>
                <a:srgbClr val="1c1c1c"/>
              </a:solidFill>
              <a:latin typeface="Arial"/>
            </a:endParaRPr>
          </a:p>
        </p:txBody>
      </p:sp>
      <p:graphicFrame>
        <p:nvGraphicFramePr>
          <p:cNvPr id="312" name="Table 5"/>
          <p:cNvGraphicFramePr/>
          <p:nvPr/>
        </p:nvGraphicFramePr>
        <p:xfrm>
          <a:off x="540000" y="1440000"/>
          <a:ext cx="8279640" cy="3239640"/>
        </p:xfrm>
        <a:graphic>
          <a:graphicData uri="http://schemas.openxmlformats.org/drawingml/2006/table">
            <a:tbl>
              <a:tblPr/>
              <a:tblGrid>
                <a:gridCol w="2758680"/>
                <a:gridCol w="2758680"/>
                <a:gridCol w="2762640"/>
              </a:tblGrid>
              <a:tr h="462960">
                <a:tc>
                  <a:tcPr marL="36000" marR="36000"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Activité Devoir dans Moodle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Travail à faire avec remise dans le cahier de textes d’ECLAT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960"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Dépôt de plusieurs fichiers ?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Oui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R w="7200">
                      <a:solidFill>
                        <a:srgbClr val="000000"/>
                      </a:solidFill>
                    </a:lnR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Oui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960"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Spécifier le type de fichier à rendre selon son extension ?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Oui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Non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960"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Restitution pour un groupe d’élèves ?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Oui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Non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960"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Aisance à retrouver un travail donné ?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Oui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Non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960"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Durabilité sur un cycle ?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Oui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Non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240">
                <a:tc>
                  <a:txBody>
                    <a:bodyPr lIns="36000" rIns="36000" tIns="36000" bIns="36000" anchor="ctr">
                      <a:noAutofit/>
                    </a:bodyPr>
                    <a:p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Interopérabilité de la plateforme ?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Oui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6000" rIns="36000" tIns="36000" bIns="36000" anchor="ctr">
                      <a:noAutofit/>
                    </a:bodyPr>
                    <a:p>
                      <a:pPr algn="ctr"/>
                      <a:r>
                        <a:rPr b="0" lang="fr-FR" sz="1200" spc="-1" strike="noStrike">
                          <a:latin typeface="Arial"/>
                          <a:ea typeface="Microsoft YaHei"/>
                        </a:rPr>
                        <a:t>Non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0" y="4964040"/>
            <a:ext cx="173880" cy="1738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345F9854-A22A-406A-B484-024FEB7E6967}" type="datetime1">
              <a:rPr b="1" lang="fr-FR" sz="100" spc="-1" strike="noStrike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1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720000" y="4372200"/>
            <a:ext cx="3233880" cy="44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11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</a:t>
            </a:r>
            <a:br/>
            <a:r>
              <a:rPr b="1" lang="fr-FR" sz="1150" spc="-1" strike="noStrike">
                <a:solidFill>
                  <a:srgbClr val="000000"/>
                </a:solidFill>
                <a:latin typeface="Arial"/>
                <a:ea typeface="DejaVu Sans"/>
              </a:rPr>
              <a:t>au numérique pour l’éducation</a:t>
            </a:r>
            <a:endParaRPr b="0" lang="fr-FR" sz="1150" spc="-1" strike="noStrike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0" y="4964040"/>
            <a:ext cx="173880" cy="1738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C24F262-6E7D-4B31-8457-684946FF9933}" type="slidenum">
              <a:rPr b="1" lang="fr-FR" sz="10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100" spc="-1" strike="noStrike"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0" y="0"/>
            <a:ext cx="173880" cy="1738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17" name="" descr=""/>
          <p:cNvPicPr/>
          <p:nvPr/>
        </p:nvPicPr>
        <p:blipFill>
          <a:blip r:embed="rId1"/>
          <a:stretch/>
        </p:blipFill>
        <p:spPr>
          <a:xfrm>
            <a:off x="4320000" y="2123280"/>
            <a:ext cx="4280400" cy="219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C553B6E3-4320-4DD5-96BB-86EB002965A3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CCA63139-3547-489D-8E02-99BFAA5DF4A9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2700000" y="663480"/>
            <a:ext cx="3780000" cy="596520"/>
          </a:xfrm>
          <a:prstGeom prst="rect">
            <a:avLst/>
          </a:prstGeom>
          <a:solidFill>
            <a:srgbClr val="c6e4f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0" tIns="36000" bIns="72000">
            <a:no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1c1c1c"/>
                </a:solidFill>
                <a:latin typeface="Arial"/>
                <a:ea typeface="DejaVu Sans"/>
              </a:rPr>
              <a:t>L’activité Devoir  </a:t>
            </a:r>
            <a:endParaRPr b="0" lang="fr-FR" sz="3200" spc="-1" strike="noStrike">
              <a:solidFill>
                <a:srgbClr val="1c1c1c"/>
              </a:solidFill>
              <a:latin typeface="Arial"/>
            </a:endParaRPr>
          </a:p>
        </p:txBody>
      </p:sp>
      <p:sp>
        <p:nvSpPr>
          <p:cNvPr id="252" name="TextShape 5"/>
          <p:cNvSpPr txBox="1"/>
          <p:nvPr/>
        </p:nvSpPr>
        <p:spPr>
          <a:xfrm>
            <a:off x="216000" y="1548000"/>
            <a:ext cx="8820000" cy="243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L’activité Devoir de Moodle offre un espace dans lequel les élèves déposent leur production.</a:t>
            </a:r>
            <a:endParaRPr b="0" lang="fr-FR" sz="24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Ce dépôt peut avoir une date d’ouverture et de fermeture. </a:t>
            </a:r>
            <a:endParaRPr b="0" lang="fr-FR" sz="24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Le fichier restitué peut être une image, du texte, du son ou tout autre type de format spécifique à la discipline enseignée.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6840000" y="638280"/>
            <a:ext cx="540000" cy="621720"/>
          </a:xfrm>
          <a:prstGeom prst="rect">
            <a:avLst/>
          </a:prstGeom>
          <a:ln>
            <a:solidFill>
              <a:srgbClr val="ebbc8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BE57A920-1778-41AF-A280-2EE24CEA1281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93FCDD0C-D939-4914-8E15-FDEF170CBDC2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2700000" y="663480"/>
            <a:ext cx="3780000" cy="596520"/>
          </a:xfrm>
          <a:prstGeom prst="rect">
            <a:avLst/>
          </a:prstGeom>
          <a:solidFill>
            <a:srgbClr val="c6e4f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0" tIns="36000" bIns="72000">
            <a:no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1c1c1c"/>
                </a:solidFill>
                <a:latin typeface="Arial"/>
                <a:ea typeface="DejaVu Sans"/>
              </a:rPr>
              <a:t>L’activité Devoir  </a:t>
            </a:r>
            <a:endParaRPr b="0" lang="fr-FR" sz="3200" spc="-1" strike="noStrike">
              <a:solidFill>
                <a:srgbClr val="1c1c1c"/>
              </a:solidFill>
              <a:latin typeface="Arial"/>
            </a:endParaRPr>
          </a:p>
        </p:txBody>
      </p:sp>
      <p:sp>
        <p:nvSpPr>
          <p:cNvPr id="258" name="TextShape 5"/>
          <p:cNvSpPr txBox="1"/>
          <p:nvPr/>
        </p:nvSpPr>
        <p:spPr>
          <a:xfrm>
            <a:off x="216000" y="1548000"/>
            <a:ext cx="8820000" cy="282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Les fichiers restitués par l’ensemble des élèves sont centralisées au même endroit.</a:t>
            </a:r>
            <a:endParaRPr b="0" lang="fr-FR" sz="24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Devoir gère les avancées des restitutions des copies.</a:t>
            </a:r>
            <a:endParaRPr b="0" lang="fr-FR" sz="24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Selon le format de fichier rendu, Devoir permet de corriger les copies directement dans Moodle.</a:t>
            </a:r>
            <a:endParaRPr b="0" lang="fr-FR" sz="24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La correction peut être sous la forme d’un fichier texte et/ou d’un fichier son. Elle est personnalisée ou collective.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6840000" y="638640"/>
            <a:ext cx="540000" cy="621720"/>
          </a:xfrm>
          <a:prstGeom prst="rect">
            <a:avLst/>
          </a:prstGeom>
          <a:ln>
            <a:solidFill>
              <a:srgbClr val="ebbc8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4D38DF85-0D12-43BD-BF10-2B5755C69CC8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02BD973D-C52E-4D22-A1F5-52F9BD024861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2700000" y="663480"/>
            <a:ext cx="3780000" cy="596520"/>
          </a:xfrm>
          <a:prstGeom prst="rect">
            <a:avLst/>
          </a:prstGeom>
          <a:solidFill>
            <a:srgbClr val="c6e4f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0" tIns="36000" bIns="72000">
            <a:no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1c1c1c"/>
                </a:solidFill>
                <a:latin typeface="Arial"/>
                <a:ea typeface="DejaVu Sans"/>
              </a:rPr>
              <a:t>L’activité Devoir  </a:t>
            </a:r>
            <a:endParaRPr b="0" lang="fr-FR" sz="3200" spc="-1" strike="noStrike">
              <a:solidFill>
                <a:srgbClr val="1c1c1c"/>
              </a:solidFill>
              <a:latin typeface="Arial"/>
            </a:endParaRPr>
          </a:p>
        </p:txBody>
      </p:sp>
      <p:sp>
        <p:nvSpPr>
          <p:cNvPr id="264" name="TextShape 5"/>
          <p:cNvSpPr txBox="1"/>
          <p:nvPr/>
        </p:nvSpPr>
        <p:spPr>
          <a:xfrm>
            <a:off x="216000" y="1548000"/>
            <a:ext cx="8820000" cy="243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Une fois la copie de l’élève corrigée, il reçoit une notification sur sa messagerie. </a:t>
            </a:r>
            <a:endParaRPr b="0" lang="fr-FR" sz="2400" spc="-1" strike="noStrike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  <a:ea typeface="PingFang SC"/>
              </a:rPr>
              <a:t>En se rendant sur son espace Moodle, retrouve sa copie, sa copie annotés, la correction et sa note.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6840000" y="638640"/>
            <a:ext cx="540000" cy="621720"/>
          </a:xfrm>
          <a:prstGeom prst="rect">
            <a:avLst/>
          </a:prstGeom>
          <a:ln>
            <a:solidFill>
              <a:srgbClr val="ebbc8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654D264-5156-414C-9E73-AE2F0AEF4835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30E70999-C536-496E-8A05-2D4FFE45E392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1080000" y="900000"/>
            <a:ext cx="7488000" cy="2919600"/>
          </a:xfrm>
          <a:prstGeom prst="rect">
            <a:avLst/>
          </a:prstGeom>
          <a:ln>
            <a:solidFill>
              <a:srgbClr val="111111"/>
            </a:solidFill>
          </a:ln>
        </p:spPr>
      </p:pic>
      <p:sp>
        <p:nvSpPr>
          <p:cNvPr id="270" name="CustomShape 4"/>
          <p:cNvSpPr/>
          <p:nvPr/>
        </p:nvSpPr>
        <p:spPr>
          <a:xfrm>
            <a:off x="5760000" y="1980000"/>
            <a:ext cx="2520000" cy="900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C38553A-F98D-467A-95D3-EAAE82A06061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002013FB-5A24-43D2-91DA-2AFC1DAF6E9B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1"/>
          <a:stretch/>
        </p:blipFill>
        <p:spPr>
          <a:xfrm>
            <a:off x="1620000" y="576000"/>
            <a:ext cx="6206400" cy="4104000"/>
          </a:xfrm>
          <a:prstGeom prst="rect">
            <a:avLst/>
          </a:prstGeom>
          <a:ln>
            <a:solidFill>
              <a:srgbClr val="ebbc8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E5DB836-974B-4EA0-94D7-A072708BA17C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EFD85CEC-0D42-4ED3-A327-874955DD3152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1260000" y="756000"/>
            <a:ext cx="6969600" cy="3384000"/>
          </a:xfrm>
          <a:prstGeom prst="rect">
            <a:avLst/>
          </a:prstGeom>
          <a:ln>
            <a:solidFill>
              <a:srgbClr val="ebbc89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850C82D-0D85-464A-AA81-8112DF0C419A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C0E04406-2F2C-44B9-AA32-F861081DEBC5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5760000" y="195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pic>
        <p:nvPicPr>
          <p:cNvPr id="282" name="" descr=""/>
          <p:cNvPicPr/>
          <p:nvPr/>
        </p:nvPicPr>
        <p:blipFill>
          <a:blip r:embed="rId1"/>
          <a:stretch/>
        </p:blipFill>
        <p:spPr>
          <a:xfrm>
            <a:off x="2815200" y="648000"/>
            <a:ext cx="4384800" cy="3852000"/>
          </a:xfrm>
          <a:prstGeom prst="rect">
            <a:avLst/>
          </a:prstGeom>
          <a:ln>
            <a:solidFill>
              <a:srgbClr val="ebbc89"/>
            </a:solidFill>
          </a:ln>
        </p:spPr>
      </p:pic>
      <p:sp>
        <p:nvSpPr>
          <p:cNvPr id="283" name="TextShape 4"/>
          <p:cNvSpPr txBox="1"/>
          <p:nvPr/>
        </p:nvSpPr>
        <p:spPr>
          <a:xfrm>
            <a:off x="540000" y="2239560"/>
            <a:ext cx="2340000" cy="68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Quand on a cliqué sur « consulter tous les travaux remis ».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4" name="TextShape 5"/>
          <p:cNvSpPr txBox="1"/>
          <p:nvPr/>
        </p:nvSpPr>
        <p:spPr>
          <a:xfrm>
            <a:off x="6660000" y="2160000"/>
            <a:ext cx="2340000" cy="68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fr-FR" sz="1400" spc="-1" strike="noStrike">
                <a:solidFill>
                  <a:srgbClr val="ff9f83"/>
                </a:solidFill>
                <a:latin typeface="Arial"/>
              </a:rPr>
              <a:t>Pour corrigé une copie, il suffit de cliquer sur le bouton « Note » 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285" name="Line 6"/>
          <p:cNvSpPr/>
          <p:nvPr/>
        </p:nvSpPr>
        <p:spPr>
          <a:xfrm flipH="1">
            <a:off x="4500000" y="2700000"/>
            <a:ext cx="2160000" cy="0"/>
          </a:xfrm>
          <a:prstGeom prst="line">
            <a:avLst/>
          </a:prstGeom>
          <a:ln w="18000">
            <a:solidFill>
              <a:srgbClr val="ff9f8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" descr=""/>
          <p:cNvPicPr/>
          <p:nvPr/>
        </p:nvPicPr>
        <p:blipFill>
          <a:blip r:embed="rId1"/>
          <a:stretch/>
        </p:blipFill>
        <p:spPr>
          <a:xfrm>
            <a:off x="1353600" y="432000"/>
            <a:ext cx="6768000" cy="4334400"/>
          </a:xfrm>
          <a:prstGeom prst="rect">
            <a:avLst/>
          </a:prstGeom>
          <a:ln>
            <a:solidFill>
              <a:srgbClr val="ebbc89"/>
            </a:solidFill>
          </a:ln>
        </p:spPr>
      </p:pic>
      <p:sp>
        <p:nvSpPr>
          <p:cNvPr id="287" name="CustomShape 1"/>
          <p:cNvSpPr/>
          <p:nvPr/>
        </p:nvSpPr>
        <p:spPr>
          <a:xfrm>
            <a:off x="7398720" y="4784040"/>
            <a:ext cx="134388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852CC09D-B265-45E6-AF03-EB5B7818AB1C}" type="slidenum"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&lt;numéro&gt;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395280" y="4798080"/>
            <a:ext cx="1092600" cy="33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6EA42594-6186-4AE3-88BE-D678836A3923}" type="datetime1">
              <a:rPr b="1" lang="fr-FR" sz="750" spc="-1" strike="noStrike" cap="all">
                <a:solidFill>
                  <a:srgbClr val="000000"/>
                </a:solidFill>
                <a:latin typeface="Arial"/>
                <a:ea typeface="DejaVu Sans"/>
              </a:rPr>
              <a:t>25/04/2023</a:t>
            </a:fld>
            <a:endParaRPr b="0" lang="fr-FR" sz="750" spc="-1" strike="noStrike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5760000" y="159480"/>
            <a:ext cx="2982600" cy="35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DejaVu Sans"/>
              </a:rPr>
              <a:t>Délégation régionale académique au numérique pour l’éducation</a:t>
            </a:r>
            <a:endParaRPr b="0" lang="fr-FR" sz="750" spc="-1" strike="noStrike">
              <a:latin typeface="Arial"/>
            </a:endParaRPr>
          </a:p>
        </p:txBody>
      </p:sp>
      <p:sp>
        <p:nvSpPr>
          <p:cNvPr id="290" name="TextShape 4"/>
          <p:cNvSpPr txBox="1"/>
          <p:nvPr/>
        </p:nvSpPr>
        <p:spPr>
          <a:xfrm>
            <a:off x="1584000" y="3492000"/>
            <a:ext cx="3240000" cy="602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0" rIns="90000" tIns="45000" bIns="45000">
            <a:spAutoFit/>
          </a:bodyPr>
          <a:p>
            <a:r>
              <a:rPr b="1" lang="fr-FR" sz="1200" spc="-1" strike="noStrike">
                <a:solidFill>
                  <a:srgbClr val="ff9f83"/>
                </a:solidFill>
                <a:latin typeface="Arial"/>
              </a:rPr>
              <a:t>La copie de l’élève étant au format texte, Moodle l’ouvre dans une application qui permet de l’annoter.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91" name="TextShape 5"/>
          <p:cNvSpPr txBox="1"/>
          <p:nvPr/>
        </p:nvSpPr>
        <p:spPr>
          <a:xfrm>
            <a:off x="6156000" y="1470600"/>
            <a:ext cx="1188000" cy="2458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0" rIns="90000" tIns="45000" bIns="45000">
            <a:spAutoFit/>
          </a:bodyPr>
          <a:p>
            <a:pPr algn="ctr"/>
            <a:r>
              <a:rPr b="1" lang="fr-FR" sz="1100" spc="-1" strike="noStrike">
                <a:solidFill>
                  <a:srgbClr val="ff9f83"/>
                </a:solidFill>
                <a:latin typeface="Arial"/>
              </a:rPr>
              <a:t>Note de l’élève 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292" name="TextShape 6"/>
          <p:cNvSpPr txBox="1"/>
          <p:nvPr/>
        </p:nvSpPr>
        <p:spPr>
          <a:xfrm>
            <a:off x="5616000" y="2664000"/>
            <a:ext cx="2484000" cy="602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0" rIns="90000" tIns="45000" bIns="45000">
            <a:spAutoFit/>
          </a:bodyPr>
          <a:p>
            <a:r>
              <a:rPr b="1" lang="fr-FR" sz="1200" spc="-1" strike="noStrike">
                <a:solidFill>
                  <a:srgbClr val="ff9f83"/>
                </a:solidFill>
                <a:latin typeface="Arial"/>
              </a:rPr>
              <a:t>Ce cadre permet de rédiger des commentaires, comme on ne fait sur une copie classique.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93" name="Line 7"/>
          <p:cNvSpPr/>
          <p:nvPr/>
        </p:nvSpPr>
        <p:spPr>
          <a:xfrm flipV="1">
            <a:off x="4860000" y="3240000"/>
            <a:ext cx="180000" cy="540000"/>
          </a:xfrm>
          <a:prstGeom prst="line">
            <a:avLst/>
          </a:prstGeom>
          <a:ln w="18000">
            <a:solidFill>
              <a:srgbClr val="ff9f8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TextShape 8"/>
          <p:cNvSpPr txBox="1"/>
          <p:nvPr/>
        </p:nvSpPr>
        <p:spPr>
          <a:xfrm>
            <a:off x="7308000" y="3348000"/>
            <a:ext cx="1800000" cy="943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0" rIns="90000" tIns="45000" bIns="45000">
            <a:spAutoFit/>
          </a:bodyPr>
          <a:p>
            <a:r>
              <a:rPr b="1" lang="fr-FR" sz="1200" spc="-1" strike="noStrike">
                <a:solidFill>
                  <a:srgbClr val="ff9f83"/>
                </a:solidFill>
                <a:latin typeface="Arial"/>
                <a:ea typeface="PingFang SC"/>
              </a:rPr>
              <a:t>Ce cadre permet de déposer </a:t>
            </a:r>
            <a:r>
              <a:rPr b="1" lang="fr-FR" sz="1200" spc="-1" strike="noStrike">
                <a:solidFill>
                  <a:srgbClr val="ff9f83"/>
                </a:solidFill>
                <a:latin typeface="Arial"/>
              </a:rPr>
              <a:t>un ou plusieurs corrigés, dans n’importe quel format.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95" name="Line 9"/>
          <p:cNvSpPr/>
          <p:nvPr/>
        </p:nvSpPr>
        <p:spPr>
          <a:xfrm flipH="1">
            <a:off x="6158880" y="3650760"/>
            <a:ext cx="1080000" cy="540000"/>
          </a:xfrm>
          <a:prstGeom prst="line">
            <a:avLst/>
          </a:prstGeom>
          <a:ln w="18000">
            <a:solidFill>
              <a:srgbClr val="ff9f8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Line 10"/>
          <p:cNvSpPr/>
          <p:nvPr/>
        </p:nvSpPr>
        <p:spPr>
          <a:xfrm flipH="1">
            <a:off x="5945400" y="1584000"/>
            <a:ext cx="174600" cy="184680"/>
          </a:xfrm>
          <a:prstGeom prst="line">
            <a:avLst/>
          </a:prstGeom>
          <a:ln w="18000">
            <a:solidFill>
              <a:srgbClr val="ff9f8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5776</TotalTime>
  <Application>LibreOffice/6.3.0.4$MacOSX_X86_64 LibreOffice_project/057fc023c990d676a43019934386b85b21a9ee99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2020-05-25T12:57:41Z</dcterms:created>
  <dc:creator>Utilisateur Windows</dc:creator>
  <dc:description/>
  <dc:language>fr-FR</dc:language>
  <cp:lastModifiedBy/>
  <dcterms:modified xsi:type="dcterms:W3CDTF">2023-04-23T23:42:42Z</dcterms:modified>
  <cp:revision>165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0x010100873AB55E0CC5DA459F57F5A42893F46A005A087D358B12CA4E82A8A8BA9B8A8CF200D3544DBFAD4F664AA25DF68E6D1F0A9E00689F2856DFEDCE40890FDCED81A7DFC9005D57C802836FCB44B44B7372FB2B7972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(16:9)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10</vt:i4>
  </property>
</Properties>
</file>