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29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déplacer la diapo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Cliquez pour modifier le format des notes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&lt;en-tête&gt;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&lt;pied de page&gt;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32A4177-DDB6-4A5F-A0B5-56D4F83D979C}" type="slidenum"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680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74"/>
          </p:nvPr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36143AD-38DC-45DE-ADA1-9E5B79742103}" type="slidenum">
              <a:rPr lang="fr-FR" sz="1200" b="0" u="none" strike="noStrik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fr-FR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positive de fi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27726C6-A573-4E5C-A9DE-CDBA413CC12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5B12C2-43C3-41EB-81CD-EC75E4B2CF6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C5AA254-251F-4FEB-9B1A-21629442409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ED1F845-33AE-48E9-8F68-62EBFB66D99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B25650A-3DC7-42D0-90E8-41490FB8B87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position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AFB8D35-594D-46E3-9149-1D9E0C1718E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seul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6C1588F-1087-4791-A919-0B14D0871358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2745000" cy="1760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4483800" cy="2875320"/>
          </a:xfrm>
          <a:prstGeom prst="rect">
            <a:avLst/>
          </a:prstGeom>
          <a:ln w="0">
            <a:noFill/>
          </a:ln>
        </p:spPr>
      </p:pic>
      <p:cxnSp>
        <p:nvCxnSpPr>
          <p:cNvPr id="48" name="Connecteur droit 6"/>
          <p:cNvCxnSpPr/>
          <p:nvPr/>
        </p:nvCxnSpPr>
        <p:spPr>
          <a:xfrm>
            <a:off x="360360" y="6477840"/>
            <a:ext cx="11344680" cy="4680"/>
          </a:xfrm>
          <a:prstGeom prst="straightConnector1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ftr" idx="1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F58689DA-A860-4A50-A293-9E14E4F3C3D7}" type="slidenum"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3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4"/>
          <p:cNvCxnSpPr/>
          <p:nvPr/>
        </p:nvCxnSpPr>
        <p:spPr>
          <a:xfrm>
            <a:off x="360000" y="648000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12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ftr" idx="4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ldNum" idx="5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8C443CB5-EA29-4E7D-A632-3315B4D81A72}" type="slidenum"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6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12"/>
          <p:cNvCxnSpPr/>
          <p:nvPr/>
        </p:nvCxnSpPr>
        <p:spPr>
          <a:xfrm>
            <a:off x="360000" y="648000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19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ftr" idx="7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8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5E802CC2-D886-4C1A-AED8-918F8384FE75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9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"/>
          <p:cNvCxnSpPr/>
          <p:nvPr/>
        </p:nvCxnSpPr>
        <p:spPr>
          <a:xfrm>
            <a:off x="360000" y="648000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24" name="Image 3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ftr" idx="10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11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EA7469D4-800A-4344-B047-E3672DF53121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2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6"/>
          <p:cNvCxnSpPr/>
          <p:nvPr/>
        </p:nvCxnSpPr>
        <p:spPr>
          <a:xfrm>
            <a:off x="360000" y="648000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29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ftr" idx="13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14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A7E7DBF8-80B5-4A8B-821B-E72A1AE47142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5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6"/>
          <p:cNvCxnSpPr/>
          <p:nvPr/>
        </p:nvCxnSpPr>
        <p:spPr>
          <a:xfrm>
            <a:off x="360000" y="648000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34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F341734B-1C2F-49A4-923A-65AC3D8C27F6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4484520" cy="2876040"/>
          </a:xfrm>
          <a:prstGeom prst="rect">
            <a:avLst/>
          </a:prstGeom>
          <a:ln w="0">
            <a:noFill/>
          </a:ln>
        </p:spPr>
      </p:pic>
      <p:cxnSp>
        <p:nvCxnSpPr>
          <p:cNvPr id="39" name="Connecteur droit 6"/>
          <p:cNvCxnSpPr/>
          <p:nvPr/>
        </p:nvCxnSpPr>
        <p:spPr>
          <a:xfrm>
            <a:off x="360360" y="647784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12"/>
          <p:cNvCxnSpPr/>
          <p:nvPr/>
        </p:nvCxnSpPr>
        <p:spPr>
          <a:xfrm>
            <a:off x="360000" y="6480000"/>
            <a:ext cx="11343240" cy="324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41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880" cy="71676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9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0"/>
          </p:nvPr>
        </p:nvSpPr>
        <p:spPr>
          <a:xfrm>
            <a:off x="10260000" y="64998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2024DB3B-0703-4601-986B-0BB1E0DC8B80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21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Ypz9mYrt8Y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on-oral.net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orge.apps.education.f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2.ac-poitiers.fr/lettres/spip.php?article541&amp;debut_page=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q.info/xmlui/handle/11515/38101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0000" y="2619720"/>
            <a:ext cx="11333880" cy="71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10800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b="1">
                <a:solidFill>
                  <a:schemeClr val="dk1"/>
                </a:solidFill>
                <a:latin typeface="Marianne"/>
                <a:ea typeface="Arial"/>
              </a:rPr>
              <a:t>É</a:t>
            </a: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valuation orale de productions écrites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150104" y="3580689"/>
            <a:ext cx="11334240" cy="107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br>
              <a:rPr sz="2400" dirty="0"/>
            </a:br>
            <a:r>
              <a:rPr lang="fr-FR" sz="2400" b="1" u="none" strike="noStrike" dirty="0">
                <a:solidFill>
                  <a:srgbClr val="000000"/>
                </a:solidFill>
                <a:uFillTx/>
                <a:latin typeface="Arial"/>
              </a:rPr>
              <a:t>15</a:t>
            </a:r>
            <a:r>
              <a:rPr lang="fr-FR" sz="2400" b="1" u="none" strike="noStrike" dirty="0">
                <a:solidFill>
                  <a:schemeClr val="dk1"/>
                </a:solidFill>
                <a:uFillTx/>
                <a:latin typeface="Marianne"/>
                <a:ea typeface="Arial"/>
              </a:rPr>
              <a:t>/10/2024</a:t>
            </a:r>
            <a:endParaRPr lang="fr-FR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 dirty="0">
                <a:solidFill>
                  <a:schemeClr val="dk1"/>
                </a:solidFill>
                <a:uFillTx/>
                <a:latin typeface="Marianne"/>
                <a:ea typeface="Arial"/>
              </a:rPr>
              <a:t>Stéphane FONTAINE </a:t>
            </a:r>
            <a:br>
              <a:rPr sz="2400" dirty="0"/>
            </a:br>
            <a:r>
              <a:rPr lang="fr-FR" sz="1400" b="0" u="none" strike="noStrike" dirty="0">
                <a:solidFill>
                  <a:srgbClr val="000000"/>
                </a:solidFill>
                <a:uFillTx/>
                <a:latin typeface="Marianne"/>
                <a:ea typeface="Arial"/>
              </a:rPr>
              <a:t>Conseiller numérique</a:t>
            </a:r>
            <a:br>
              <a:rPr sz="1400" dirty="0"/>
            </a:br>
            <a:br>
              <a:rPr sz="2400" dirty="0"/>
            </a:br>
            <a:r>
              <a:rPr lang="fr-FR" sz="1400" b="0" u="none" strike="noStrike" dirty="0">
                <a:solidFill>
                  <a:srgbClr val="000000"/>
                </a:solidFill>
                <a:uFillTx/>
                <a:latin typeface="Marianne"/>
                <a:ea typeface="DejaVu Sans"/>
              </a:rPr>
              <a:t>stephane.fontaine@region-academique-bourgogne-franche-comte.fr</a:t>
            </a:r>
            <a:br>
              <a:rPr sz="1400" dirty="0"/>
            </a:br>
            <a:endParaRPr lang="fr-FR" sz="1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Image 3"/>
          <p:cNvPicPr/>
          <p:nvPr/>
        </p:nvPicPr>
        <p:blipFill>
          <a:blip r:embed="rId3"/>
          <a:stretch/>
        </p:blipFill>
        <p:spPr>
          <a:xfrm>
            <a:off x="8619485" y="5061318"/>
            <a:ext cx="2964960" cy="128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dt" idx="49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09352196-4E28-49C1-BBA1-2BA6B3627BED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ldNum" idx="50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C25A12-860A-49ED-8CDD-896BBD29A1D0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10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2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oralement (ou non) des travaux oraux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avec Eclat-BFC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ftr" idx="51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00000" y="2340000"/>
            <a:ext cx="10619280" cy="39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Concrètement, pour cette évaluation, nous avons donc eu besoin de :</a:t>
            </a:r>
            <a:br>
              <a:rPr sz="1800"/>
            </a:b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donner « un travail à faire » avec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restitution sous la forme d’un enregistrement audio,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via le module du même nom du cahier de texte de l’ENT ECLAT-BFC ;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corriger et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commenter oralement les productions des élèves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 ; </a:t>
            </a:r>
            <a:r>
              <a:rPr lang="fr-FR" sz="1800" b="0" u="none" strike="noStrike">
                <a:solidFill>
                  <a:srgbClr val="0000FF"/>
                </a:solidFill>
                <a:uFillTx/>
                <a:latin typeface="Marianne"/>
                <a:ea typeface="PingFang SC"/>
              </a:rPr>
              <a:t>c’est cette étape que nous développerons.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Rendre un corrigé à chaque élève, 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via le module « travail à faire » du cahier de texte de l’ENT ECLAT-BFC.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dt" idx="52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A34FD3D-590B-446F-B485-01C92B9B0E67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53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83D205-CA38-4E25-A8B1-C4A37EA79B38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11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2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oralement (ou non) des travaux oraux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avec Eclat-BFC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ftr" idx="54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12640" y="2340000"/>
            <a:ext cx="10895400" cy="78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Donner un travail à faire avec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remise en ligne sous la forme d’un enregistrement audio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 ; 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la consigne peut être orale et (ou écrite) :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Image 113"/>
          <p:cNvPicPr/>
          <p:nvPr/>
        </p:nvPicPr>
        <p:blipFill>
          <a:blip r:embed="rId2"/>
          <a:stretch/>
        </p:blipFill>
        <p:spPr>
          <a:xfrm>
            <a:off x="611280" y="3162960"/>
            <a:ext cx="10908000" cy="3205440"/>
          </a:xfrm>
          <a:prstGeom prst="rect">
            <a:avLst/>
          </a:prstGeom>
          <a:ln w="0">
            <a:noFill/>
          </a:ln>
        </p:spPr>
      </p:pic>
      <p:pic>
        <p:nvPicPr>
          <p:cNvPr id="115" name="Image 114"/>
          <p:cNvPicPr/>
          <p:nvPr/>
        </p:nvPicPr>
        <p:blipFill>
          <a:blip r:embed="rId3"/>
          <a:stretch/>
        </p:blipFill>
        <p:spPr>
          <a:xfrm>
            <a:off x="683640" y="3214440"/>
            <a:ext cx="3822840" cy="326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dt" idx="55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064E3753-60BD-4536-A40C-E06C0ED7EE11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56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15D414-6E80-434B-8975-47A6C21BF4C4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12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2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oralement (ou non) des travaux oraux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avec Eclat-BFC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 idx="57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467120" y="2340000"/>
            <a:ext cx="4052160" cy="39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Lors de la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correction,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l’enseignant peut :</a:t>
            </a:r>
            <a:br>
              <a:rPr sz="1800"/>
            </a:b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soit produire des remarques écrites dans la zone dédiée,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soit produire un document à déposer en fichier joint,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soit produire à son tour des remarques audio via l’interface.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Image 120"/>
          <p:cNvPicPr/>
          <p:nvPr/>
        </p:nvPicPr>
        <p:blipFill>
          <a:blip r:embed="rId2"/>
          <a:stretch/>
        </p:blipFill>
        <p:spPr>
          <a:xfrm>
            <a:off x="504000" y="2340000"/>
            <a:ext cx="6155280" cy="392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dt" idx="58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3AB3C85-55D4-4238-8160-35DEB0583691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59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9C8CF2E-0EDC-43A9-BC64-4B7CD40AA7F6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13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2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oralement (ou non) des travaux oraux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avec Eclat-BFC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 idx="60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99600" y="5356440"/>
            <a:ext cx="11119680" cy="110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Vous trouverez un tutoriel vidéo (2’57’’) sur ce service sur :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800" b="0" u="none" strike="noStrike">
                <a:solidFill>
                  <a:srgbClr val="576FB3"/>
                </a:solidFill>
                <a:uFillTx/>
                <a:latin typeface="Marianne"/>
                <a:ea typeface="Arial"/>
                <a:hlinkClick r:id="rId2"/>
              </a:rPr>
              <a:t>https://www.youtube.com/watch?v=oYpz9mYrt8Y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Image 126"/>
          <p:cNvPicPr/>
          <p:nvPr/>
        </p:nvPicPr>
        <p:blipFill>
          <a:blip r:embed="rId3"/>
          <a:stretch/>
        </p:blipFill>
        <p:spPr>
          <a:xfrm>
            <a:off x="2700000" y="2520000"/>
            <a:ext cx="6324840" cy="279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 127"/>
          <p:cNvPicPr/>
          <p:nvPr/>
        </p:nvPicPr>
        <p:blipFill>
          <a:blip r:embed="rId2"/>
          <a:stretch/>
        </p:blipFill>
        <p:spPr>
          <a:xfrm>
            <a:off x="360" y="1080000"/>
            <a:ext cx="12188880" cy="54007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dt" idx="61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1812BD6-4DC1-4DF7-B308-A80486D2C43C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62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72357B0-B554-4742-9D92-3FF908F6254F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14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0" y="2520000"/>
            <a:ext cx="12188160" cy="896040"/>
          </a:xfrm>
          <a:prstGeom prst="rect">
            <a:avLst/>
          </a:pr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36000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Plusieurs cas de figures : cas 3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63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dt" idx="64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CAF7D425-F9C0-4E60-BB51-6A3DB1F798B1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65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72BE2E4-9FB6-4085-93F7-FCEAC2FAE557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15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3 :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manuscrites avec des annotations orales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ftr" idx="66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60000" y="2340000"/>
            <a:ext cx="11339280" cy="427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C’est le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mode de restitution le plus simple à mettre en œuvre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de manière traditionnelle en classe.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Le mode d’emploi est assez simple : une fois la copie évaluée par l’enseignant, il suffit de coller sur la copie le QRcode, produit par l’application, et d’enregistrer le commentaire oral du travail réalisé. Et c’est tout !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1. Une fois connecté, avec son compte enseignant, il faut générer des Qrcodes.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2. Ensuite, après avoir nommé votre dossier, vous avez une liste correspondant au nombre de QRcode généré avec 2 cas : : soit vous avez enregistré votre appréciation ou c’est encore à faire (icone avec le micro sur fond vert)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RQ : Les fichiers générés portent un code qui correspond au QRcode collé sur la copie de l’élève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dt" idx="67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84A20DF-4C2E-4FF0-9D82-D0920ECD29F2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ldNum" idx="68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BA8E141-5A72-411C-8758-554B2FBB5346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16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3 :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manuscrites avec des annotations orales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ftr" idx="69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20000" y="2340000"/>
            <a:ext cx="10619280" cy="177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1.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Ouvrir un compte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sur le site </a:t>
            </a:r>
            <a:r>
              <a:rPr lang="fr-FR" sz="1800" b="0" u="none" strike="noStrike">
                <a:solidFill>
                  <a:srgbClr val="576FB3"/>
                </a:solidFill>
                <a:uFillTx/>
                <a:latin typeface="Marianne"/>
                <a:ea typeface="PingFang SC"/>
                <a:hlinkClick r:id="rId2"/>
              </a:rPr>
              <a:t>mon-oral.net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et choisissez le bouton « Commentaires » 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(à gauche).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2.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Imprimer une page de QRcode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en cliquant sur le bouton « Créer un ou plusieurs liens QRcode » (comme ci-dessous), puis indiquer le nombre de codes désiré.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" name="Image 142"/>
          <p:cNvPicPr/>
          <p:nvPr/>
        </p:nvPicPr>
        <p:blipFill>
          <a:blip r:embed="rId3"/>
          <a:stretch/>
        </p:blipFill>
        <p:spPr>
          <a:xfrm>
            <a:off x="2583360" y="3916080"/>
            <a:ext cx="6235920" cy="238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dt" idx="70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EBC3EFD9-EA1F-4B9B-9D5F-608AD5974985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ldNum" idx="71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0A27562-5E68-4AF7-BFA0-2FBDAF1BB568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17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3 : 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manuscrites avec des annotations orales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 idx="72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20000" y="2490480"/>
            <a:ext cx="10799280" cy="272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3.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Corriger vos copies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en les annotant légèrement,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et coller un QR code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sur le travail de chaque élève.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4. Ensuite,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avec votre smartphone, scanner le Qrcode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et enregistrer un message audio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, une photo, un message texte ou un lien web. Vous n’avez pas besoin d’installer d’application.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5. Enfin, les élèves peuvent utiliser leur smartphone pour écouter vos commentaires. </a:t>
            </a:r>
            <a:br>
              <a:rPr sz="1800"/>
            </a:b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Lorsque votre élève scanne le QRcode sur son travail, il sera dirigé vers votre rétroaction.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Image 148"/>
          <p:cNvPicPr/>
          <p:nvPr/>
        </p:nvPicPr>
        <p:blipFill>
          <a:blip r:embed="rId2"/>
          <a:stretch/>
        </p:blipFill>
        <p:spPr>
          <a:xfrm>
            <a:off x="8640000" y="4915800"/>
            <a:ext cx="2332440" cy="1311480"/>
          </a:xfrm>
          <a:prstGeom prst="rect">
            <a:avLst/>
          </a:prstGeom>
          <a:ln w="0">
            <a:noFill/>
          </a:ln>
        </p:spPr>
      </p:pic>
      <p:sp>
        <p:nvSpPr>
          <p:cNvPr id="150" name="Rectangle 149"/>
          <p:cNvSpPr/>
          <p:nvPr/>
        </p:nvSpPr>
        <p:spPr>
          <a:xfrm>
            <a:off x="663480" y="5040000"/>
            <a:ext cx="7795800" cy="10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0" i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Mon-oral.net est une plateforme libre et gratuite pour créer des entraînements à l'oral. </a:t>
            </a:r>
            <a:br>
              <a:rPr sz="1400"/>
            </a:br>
            <a:r>
              <a:rPr lang="fr-FR" sz="1400" b="0" i="1" u="none" strike="noStrike">
                <a:solidFill>
                  <a:srgbClr val="000000"/>
                </a:solidFill>
                <a:uFillTx/>
                <a:latin typeface="Marianne"/>
                <a:ea typeface="DejaVu Sans"/>
              </a:rPr>
              <a:t>Il n'y a pas de compte à créer, pas de logiciel à installer et l'outil est multiplateforme.</a:t>
            </a:r>
            <a:br>
              <a:rPr sz="1400"/>
            </a:br>
            <a:br>
              <a:rPr sz="1400"/>
            </a:br>
            <a:r>
              <a:rPr lang="fr-FR" sz="1400" b="0" i="1" u="none" strike="noStrike">
                <a:solidFill>
                  <a:srgbClr val="000000"/>
                </a:solidFill>
                <a:uFillTx/>
                <a:latin typeface="Marianne"/>
                <a:ea typeface="DejaVu Sans"/>
              </a:rPr>
              <a:t>Elle est développée sur la </a:t>
            </a:r>
            <a:r>
              <a:rPr lang="fr-FR" sz="1400" b="0" i="1" u="none" strike="noStrike">
                <a:solidFill>
                  <a:srgbClr val="576FB3"/>
                </a:solidFill>
                <a:uFillTx/>
                <a:latin typeface="Marianne"/>
                <a:ea typeface="DejaVu Sans"/>
                <a:hlinkClick r:id="rId3"/>
              </a:rPr>
              <a:t>Forge des communs numériques éducatifs</a:t>
            </a:r>
            <a:r>
              <a:rPr lang="fr-FR" sz="1400" b="0" i="1" u="none" strike="noStrike">
                <a:solidFill>
                  <a:srgbClr val="000000"/>
                </a:solidFill>
                <a:uFillTx/>
                <a:latin typeface="Marianne"/>
                <a:ea typeface="DejaVu Sans"/>
              </a:rPr>
              <a:t> par Laurent  ABBAL.</a:t>
            </a:r>
            <a:endParaRPr lang="fr-FR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60000" y="3147120"/>
            <a:ext cx="11335320" cy="8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Merci pour votre attention.</a:t>
            </a:r>
            <a:endParaRPr lang="fr-FR" sz="32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73"/>
          </p:nvPr>
        </p:nvSpPr>
        <p:spPr>
          <a:xfrm>
            <a:off x="10260720" y="6480000"/>
            <a:ext cx="1435320" cy="35568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D9DF8E-59FD-4A29-8CA9-75F122DB546B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18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3" name="PlaceHolder 9"/>
          <p:cNvSpPr/>
          <p:nvPr/>
        </p:nvSpPr>
        <p:spPr>
          <a:xfrm>
            <a:off x="5621400" y="6518160"/>
            <a:ext cx="5619960" cy="35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– Région académique Bourgogne-Franche-Comté (DRNE)</a:t>
            </a:r>
            <a:endParaRPr lang="fr-FR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4" name="Image 2"/>
          <p:cNvPicPr/>
          <p:nvPr/>
        </p:nvPicPr>
        <p:blipFill>
          <a:blip r:embed="rId2"/>
          <a:stretch/>
        </p:blipFill>
        <p:spPr>
          <a:xfrm>
            <a:off x="360000" y="4339080"/>
            <a:ext cx="2965320" cy="128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Sommaire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40000" y="1980000"/>
            <a:ext cx="11335680" cy="44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L’utilisation d’un commentaire audio pour corriger une copie a  une certaine forme d’efficacité. En effet, les commentaires sonores :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sont perçus comme plus efficaces qu’un commentaire écrit </a:t>
            </a:r>
            <a:br>
              <a:rPr sz="1800"/>
            </a:b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dans la nuance du propos ;</a:t>
            </a:r>
            <a:br>
              <a:rPr sz="1800"/>
            </a:b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sont associés à un sentiment plus grand d’implication </a:t>
            </a:r>
            <a:br>
              <a:rPr sz="1800"/>
            </a:b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dans les interactions pédagogiques ;</a:t>
            </a:r>
            <a:br>
              <a:rPr sz="1800"/>
            </a:b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sont associés à une plus grande rétention du contenu du message ;</a:t>
            </a:r>
            <a:br>
              <a:rPr sz="1800"/>
            </a:b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sont associés à l’idée que le correcteur se soucie davantage de l’élève.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25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BC1F4732-386E-4160-85A1-FD022FCA2604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26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EB788B0-F772-4BF6-BBD9-E11606008285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27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0000" y="5280120"/>
            <a:ext cx="10979280" cy="108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i="1" u="none" strike="noStrike">
                <a:solidFill>
                  <a:srgbClr val="576FB3"/>
                </a:solidFill>
                <a:uFillTx/>
                <a:latin typeface="Arial"/>
                <a:ea typeface="Arial"/>
                <a:hlinkClick r:id="rId2"/>
              </a:rPr>
              <a:t>Voir l’article “Corriger à la voix ? Expérience de corrections à la voix et réflexions pour une activité de relecture active de la copie par l’élève”.</a:t>
            </a:r>
            <a:endParaRPr lang="fr-FR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/>
          <p:cNvPicPr/>
          <p:nvPr/>
        </p:nvPicPr>
        <p:blipFill>
          <a:blip r:embed="rId2"/>
          <a:stretch/>
        </p:blipFill>
        <p:spPr>
          <a:xfrm>
            <a:off x="0" y="1080000"/>
            <a:ext cx="12189240" cy="540072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dt" idx="28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7708718A-436B-4857-8B24-3992A1F5707B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ldNum" idx="29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AED8CD-AA89-4D99-BE54-308B430C0060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3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title"/>
          </p:nvPr>
        </p:nvSpPr>
        <p:spPr>
          <a:xfrm>
            <a:off x="0" y="2520000"/>
            <a:ext cx="12188160" cy="896040"/>
          </a:xfrm>
          <a:prstGeom prst="rect">
            <a:avLst/>
          </a:pr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36000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Plusieurs cas de figures : cas 1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ftr" idx="30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dt" idx="31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B282B1C-B5BF-4F92-8B17-B1227F851EA7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32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FABB02-EFD5-4DC0-95AC-1AA9239651CA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4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1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numériques avec des annotations orales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ftr" idx="33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20000" y="2511360"/>
            <a:ext cx="10979280" cy="299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Concrètement, pour cette évaluation, nous avons donc eu besoin de :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donner « un travail à faire » avec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restitution d’une pièce jointe (au format PDF)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,  par exemple via le module du même nom du cahier de texte de l’ENT ECLAT-BFC ;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commenter oralement les copies avec le logiciel Acrobat Reader DC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 ; c’est cette étape que nous développerons.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restituer le fichier PDF commenté à chaque élève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, par exemple via le module « travail à faire » du cahier de texte de l’ENT ECLAT-BFC.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 idx="34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DB745BA8-B11C-471F-ADE7-AEA090B342FB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ldNum" idx="35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6862C08-0E3B-4EAA-9D70-C461C7B3430F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5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360000" y="1008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1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numériques avec des annotations orales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36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80" name="Image 79"/>
          <p:cNvPicPr/>
          <p:nvPr/>
        </p:nvPicPr>
        <p:blipFill>
          <a:blip r:embed="rId2"/>
          <a:stretch/>
        </p:blipFill>
        <p:spPr>
          <a:xfrm>
            <a:off x="540000" y="2340000"/>
            <a:ext cx="7349400" cy="3599280"/>
          </a:xfrm>
          <a:prstGeom prst="rect">
            <a:avLst/>
          </a:prstGeom>
          <a:ln w="0">
            <a:noFill/>
          </a:ln>
        </p:spPr>
      </p:pic>
      <p:sp>
        <p:nvSpPr>
          <p:cNvPr id="81" name="Rectangle 80"/>
          <p:cNvSpPr/>
          <p:nvPr/>
        </p:nvSpPr>
        <p:spPr>
          <a:xfrm>
            <a:off x="8305920" y="2459160"/>
            <a:ext cx="3213360" cy="338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Concrètement, pour utiliser les annotations, il faut d’abord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activer la barre d’outils des commentaires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37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B4E3D41-2EB2-4F1D-B293-24AC8C701449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38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BA96CD3-B824-489D-B498-40B789BF761D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6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360000" y="1116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1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numériques avec des annotations orales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39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720000" y="2514240"/>
            <a:ext cx="7018920" cy="342504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86"/>
          <p:cNvSpPr/>
          <p:nvPr/>
        </p:nvSpPr>
        <p:spPr>
          <a:xfrm>
            <a:off x="8090280" y="2769120"/>
            <a:ext cx="3069000" cy="29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Dans cette barre d’outils, vous trouvez un bouton qui permet d’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enregistrer de l’audio directement sur le fichier PDF.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dt" idx="40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73EA3CE-070A-4864-AAFE-FA4284F771FD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41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E75E549-56CF-4E84-80D5-85294CB4752B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7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1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numériques avec des annotations orales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42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92" name="Image 91"/>
          <p:cNvPicPr/>
          <p:nvPr/>
        </p:nvPicPr>
        <p:blipFill>
          <a:blip r:embed="rId2"/>
          <a:stretch/>
        </p:blipFill>
        <p:spPr>
          <a:xfrm>
            <a:off x="540000" y="2334240"/>
            <a:ext cx="7139880" cy="378504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92"/>
          <p:cNvSpPr/>
          <p:nvPr/>
        </p:nvSpPr>
        <p:spPr>
          <a:xfrm>
            <a:off x="8037360" y="2615760"/>
            <a:ext cx="3121920" cy="330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Dans cette barre d’outils, vous trouvez un bouton qui permet d’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enregistrer de l’audio directement sur le fichier PDF.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dt" idx="43"/>
          </p:nvPr>
        </p:nvSpPr>
        <p:spPr>
          <a:xfrm>
            <a:off x="3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EEAC0DB-C0CA-4BE6-B2D1-490540CD8B01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ldNum" idx="44"/>
          </p:nvPr>
        </p:nvSpPr>
        <p:spPr>
          <a:xfrm>
            <a:off x="10260000" y="6480000"/>
            <a:ext cx="14367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FBE366B-4FC5-4168-AAB7-46E07E090EE6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8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336760" cy="8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Cas 1 :</a:t>
            </a:r>
            <a:br>
              <a:rPr sz="3200"/>
            </a:b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Corriger des copies numériques avec des annotations orales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45"/>
          </p:nvPr>
        </p:nvSpPr>
        <p:spPr>
          <a:xfrm>
            <a:off x="3330000" y="6483600"/>
            <a:ext cx="5396760" cy="35676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02480" y="2340000"/>
            <a:ext cx="10756800" cy="37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En somme :</a:t>
            </a:r>
            <a:br>
              <a:rPr sz="1800"/>
            </a:b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Du côté de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l’enseignant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, le fait de pouvoir en dire plus qu’à l’écrit et de manière plus rapide est un avantage indéniable : cela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augmente les possibilités de reformulation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et permet de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s’adresser directement à l’élève.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Du côté de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l’élève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,  l’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apprentissage est plus actif 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et il s’engage cognitivement dans l’évaluation et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peut en tirer profit tant en termes de compréhension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que d’amélioration de la note.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1200" b="0" i="1" u="none" strike="noStrike">
                <a:solidFill>
                  <a:srgbClr val="576FB3"/>
                </a:solidFill>
                <a:uFillTx/>
                <a:latin typeface="Marianne"/>
                <a:ea typeface="Arial"/>
                <a:hlinkClick r:id="rId2"/>
              </a:rPr>
              <a:t>&gt;&gt; En savoir plus sur la rétroaction multi-type.</a:t>
            </a:r>
            <a:endParaRPr lang="fr-FR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/>
          <p:cNvPicPr/>
          <p:nvPr/>
        </p:nvPicPr>
        <p:blipFill>
          <a:blip r:embed="rId2"/>
          <a:stretch/>
        </p:blipFill>
        <p:spPr>
          <a:xfrm>
            <a:off x="0" y="1080000"/>
            <a:ext cx="12189240" cy="540072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dt" idx="46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B1318151-4847-41B0-B980-6986DBD4F990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47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5A3D2E9-EF96-4A56-9707-884B04CF5D22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9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title"/>
          </p:nvPr>
        </p:nvSpPr>
        <p:spPr>
          <a:xfrm>
            <a:off x="0" y="2520000"/>
            <a:ext cx="12188160" cy="896040"/>
          </a:xfrm>
          <a:prstGeom prst="rect">
            <a:avLst/>
          </a:pr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36000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Plusieurs cas de figures : cas 2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48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1260</Words>
  <Application>Microsoft Office PowerPoint</Application>
  <PresentationFormat>Grand écran</PresentationFormat>
  <Paragraphs>122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Arial</vt:lpstr>
      <vt:lpstr>Marianne</vt:lpstr>
      <vt:lpstr>OpenSymbol</vt:lpstr>
      <vt:lpstr>Symbol</vt:lpstr>
      <vt:lpstr>Times New Roman</vt:lpstr>
      <vt:lpstr>Wingdings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Évaluation orale de productions écrites</vt:lpstr>
      <vt:lpstr>Sommaire</vt:lpstr>
      <vt:lpstr>Plusieurs cas de figures : cas 1</vt:lpstr>
      <vt:lpstr>Cas 1 : Corriger des copies numériques avec des annotations orales</vt:lpstr>
      <vt:lpstr>Cas 1 : Corriger des copies numériques avec des annotations orales</vt:lpstr>
      <vt:lpstr>Cas 1 : Corriger des copies numériques avec des annotations orales</vt:lpstr>
      <vt:lpstr>Cas 1 : Corriger des copies numériques avec des annotations orales</vt:lpstr>
      <vt:lpstr>Cas 1 : Corriger des copies numériques avec des annotations orales</vt:lpstr>
      <vt:lpstr>Plusieurs cas de figures : cas 2</vt:lpstr>
      <vt:lpstr>Cas 2 : Corriger oralement (ou non) des travaux oraux  avec Eclat-BFC </vt:lpstr>
      <vt:lpstr>Cas 2 : Corriger oralement (ou non) des travaux oraux  avec Eclat-BFC </vt:lpstr>
      <vt:lpstr>Cas 2 : Corriger oralement (ou non) des travaux oraux  avec Eclat-BFC </vt:lpstr>
      <vt:lpstr>Cas 2 : Corriger oralement (ou non) des travaux oraux  avec Eclat-BFC </vt:lpstr>
      <vt:lpstr>Plusieurs cas de figures : cas 3</vt:lpstr>
      <vt:lpstr>Cas 3 :  Corriger des copies manuscrites avec des annotations orales </vt:lpstr>
      <vt:lpstr>Cas 3 :  Corriger des copies manuscrites avec des annotations orales </vt:lpstr>
      <vt:lpstr>Cas 3 :  Corriger des copies manuscrites avec des annotations orales </vt:lpstr>
      <vt:lpstr>Merci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orale de productions écrites</dc:title>
  <dc:subject/>
  <dc:creator>Carole Arbillot</dc:creator>
  <dc:description/>
  <cp:lastModifiedBy>blanquer</cp:lastModifiedBy>
  <cp:revision>47</cp:revision>
  <dcterms:created xsi:type="dcterms:W3CDTF">2024-07-01T09:08:13Z</dcterms:created>
  <dcterms:modified xsi:type="dcterms:W3CDTF">2024-10-29T14:40:12Z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9</vt:i4>
  </property>
  <property fmtid="{D5CDD505-2E9C-101B-9397-08002B2CF9AE}" pid="4" name="PresentationFormat">
    <vt:lpwstr>Grand écran</vt:lpwstr>
  </property>
  <property fmtid="{D5CDD505-2E9C-101B-9397-08002B2CF9AE}" pid="5" name="Slides">
    <vt:i4>9</vt:i4>
  </property>
</Properties>
</file>