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</p:sldMasterIdLst>
  <p:notesMasterIdLst>
    <p:notesMasterId r:id="rId32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déplacer la diapo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Cliquez pour modifier le format des notes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1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2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985A406-8E47-40F6-8C42-0E20A663A347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1912" cy="36068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920" cy="420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74"/>
          </p:nvPr>
        </p:nvSpPr>
        <p:spPr>
          <a:xfrm>
            <a:off x="4281480" y="10155240"/>
            <a:ext cx="3275280" cy="534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AA72A9-06B8-47B3-A1D5-580DEEF47636}" type="slidenum">
              <a:rPr lang="fr-FR" sz="1200" b="0" u="none" strike="noStrik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fr-FR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u diaporam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positive de fi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AF3DD6-6333-4327-AE79-3C45F1B714B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CD7394-3275-49F0-94D3-33951C741A5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CD21102-F95B-40AC-B0E0-28139A9D073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6AE1839-1EE2-42AB-B466-26897725B93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CD7487F-B02E-40A2-8E70-C499F13FA669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on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843A2D16-AABD-455D-A4B8-0982D75759BC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seul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A6A2A11-E3CD-4F6E-B2D2-168F1945688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2744280" cy="1759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7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2743200" cy="17582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4482720" cy="2874240"/>
          </a:xfrm>
          <a:prstGeom prst="rect">
            <a:avLst/>
          </a:prstGeom>
          <a:ln w="0">
            <a:noFill/>
          </a:ln>
        </p:spPr>
      </p:pic>
      <p:cxnSp>
        <p:nvCxnSpPr>
          <p:cNvPr id="52" name="Connecteur droit 6"/>
          <p:cNvCxnSpPr/>
          <p:nvPr/>
        </p:nvCxnSpPr>
        <p:spPr>
          <a:xfrm>
            <a:off x="360360" y="6477840"/>
            <a:ext cx="11345760" cy="5760"/>
          </a:xfrm>
          <a:prstGeom prst="straightConnector1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4482720" cy="2874240"/>
          </a:xfrm>
          <a:prstGeom prst="rect">
            <a:avLst/>
          </a:prstGeom>
          <a:ln w="0">
            <a:noFill/>
          </a:ln>
        </p:spPr>
      </p:pic>
      <p:cxnSp>
        <p:nvCxnSpPr>
          <p:cNvPr id="57" name="Connecteur droit 6"/>
          <p:cNvCxnSpPr/>
          <p:nvPr/>
        </p:nvCxnSpPr>
        <p:spPr>
          <a:xfrm>
            <a:off x="360360" y="6477840"/>
            <a:ext cx="11345760" cy="5760"/>
          </a:xfrm>
          <a:prstGeom prst="straightConnector1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2" descr="Une image contenant texte, Police, capture d’écran, logo&#10;&#10;Description générée automatiquement"/>
          <p:cNvPicPr/>
          <p:nvPr/>
        </p:nvPicPr>
        <p:blipFill>
          <a:blip r:embed="rId4"/>
          <a:stretch/>
        </p:blipFill>
        <p:spPr>
          <a:xfrm>
            <a:off x="360000" y="108000"/>
            <a:ext cx="4482720" cy="2874240"/>
          </a:xfrm>
          <a:prstGeom prst="rect">
            <a:avLst/>
          </a:prstGeom>
          <a:ln w="0">
            <a:noFill/>
          </a:ln>
        </p:spPr>
      </p:pic>
      <p:cxnSp>
        <p:nvCxnSpPr>
          <p:cNvPr id="62" name="Connecteur droit 6"/>
          <p:cNvCxnSpPr/>
          <p:nvPr/>
        </p:nvCxnSpPr>
        <p:spPr>
          <a:xfrm>
            <a:off x="360360" y="6477840"/>
            <a:ext cx="11345760" cy="5760"/>
          </a:xfrm>
          <a:prstGeom prst="straightConnector1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102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6EE7F61D-5A41-4E9F-B1C2-CF94845F564B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3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4"/>
          <p:cNvCxnSpPr/>
          <p:nvPr/>
        </p:nvCxnSpPr>
        <p:spPr>
          <a:xfrm>
            <a:off x="360000" y="648000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11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ftr" idx="4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ldNum" idx="5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21E56E1C-FE31-4C56-9304-736F1E6FD5F1}" type="slidenum"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6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2"/>
          <p:cNvCxnSpPr/>
          <p:nvPr/>
        </p:nvCxnSpPr>
        <p:spPr>
          <a:xfrm>
            <a:off x="360000" y="648000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18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ftr" idx="7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8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393C3FCA-DA02-4242-91CC-098D634FEF48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9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"/>
          <p:cNvCxnSpPr/>
          <p:nvPr/>
        </p:nvCxnSpPr>
        <p:spPr>
          <a:xfrm>
            <a:off x="360000" y="648000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23" name="Image 3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ftr" idx="10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11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F0473779-F4ED-4DBC-B4A7-228AD8607602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2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6"/>
          <p:cNvCxnSpPr/>
          <p:nvPr/>
        </p:nvCxnSpPr>
        <p:spPr>
          <a:xfrm>
            <a:off x="360000" y="648000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28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ftr" idx="13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14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71F1996F-ACC4-4586-8FC6-3352EBD217C7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5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6"/>
          <p:cNvCxnSpPr/>
          <p:nvPr/>
        </p:nvCxnSpPr>
        <p:spPr>
          <a:xfrm>
            <a:off x="360000" y="648000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33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7440" cy="71532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ftr" idx="16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17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92A672E3-B89F-4D9D-90D1-8F6E2D832241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18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2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4483800" cy="2875320"/>
          </a:xfrm>
          <a:prstGeom prst="rect">
            <a:avLst/>
          </a:prstGeom>
          <a:ln w="0">
            <a:noFill/>
          </a:ln>
        </p:spPr>
      </p:pic>
      <p:cxnSp>
        <p:nvCxnSpPr>
          <p:cNvPr id="38" name="Connecteur droit 6"/>
          <p:cNvCxnSpPr/>
          <p:nvPr/>
        </p:nvCxnSpPr>
        <p:spPr>
          <a:xfrm>
            <a:off x="360360" y="6477840"/>
            <a:ext cx="11344680" cy="468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12"/>
          <p:cNvCxnSpPr/>
          <p:nvPr/>
        </p:nvCxnSpPr>
        <p:spPr>
          <a:xfrm>
            <a:off x="360000" y="6480000"/>
            <a:ext cx="11343960" cy="3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pic>
        <p:nvPicPr>
          <p:cNvPr id="40" name="Image 1" descr="Une image contenant texte, Police, capture d’écran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360000" y="108000"/>
            <a:ext cx="1118160" cy="71604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ftr" idx="19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 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0"/>
          </p:nvPr>
        </p:nvSpPr>
        <p:spPr>
          <a:xfrm>
            <a:off x="10260000" y="64998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r-FR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E8F0A353-2E34-480D-BE09-0398C44D3D44}" type="slidenum">
              <a:rPr lang="fr-FR" sz="1800" b="0" u="none" strike="noStrike">
                <a:solidFill>
                  <a:srgbClr val="000000"/>
                </a:solidFill>
                <a:uFillTx/>
                <a:latin typeface="Times New Roman"/>
              </a:rPr>
              <a:t>‹N°›</a:t>
            </a:fld>
            <a:endParaRPr lang="fr-FR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1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u="none" strike="noStrik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u="none" strike="noStrik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digitale.dev/" TargetMode="External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ladigitale.dev/logiqui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2619720"/>
            <a:ext cx="11333160" cy="71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10800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Evaluation avec H5P dans Moodle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" name="Image 2"/>
          <p:cNvPicPr/>
          <p:nvPr/>
        </p:nvPicPr>
        <p:blipFill>
          <a:blip r:embed="rId3"/>
          <a:stretch/>
        </p:blipFill>
        <p:spPr>
          <a:xfrm>
            <a:off x="8797680" y="5055840"/>
            <a:ext cx="2964240" cy="128484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6"/>
          <p:cNvSpPr/>
          <p:nvPr/>
        </p:nvSpPr>
        <p:spPr>
          <a:xfrm>
            <a:off x="428760" y="3982680"/>
            <a:ext cx="11333160" cy="107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br>
              <a:rPr sz="2400"/>
            </a:br>
            <a:r>
              <a:rPr lang="fr-FR" sz="2400" b="1" u="none" strike="noStrike">
                <a:solidFill>
                  <a:srgbClr val="000000"/>
                </a:solidFill>
                <a:uFillTx/>
                <a:latin typeface="Arial"/>
                <a:ea typeface="DejaVu Sans"/>
              </a:rPr>
              <a:t>28</a:t>
            </a:r>
            <a:r>
              <a:rPr lang="fr-FR" sz="2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/10/2024</a:t>
            </a:r>
            <a:endParaRPr lang="fr-FR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Ahmed ELKHALDI </a:t>
            </a:r>
            <a:br>
              <a:rPr sz="2400"/>
            </a:br>
            <a:r>
              <a:rPr lang="fr-FR" sz="24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RUPN</a:t>
            </a:r>
            <a:br>
              <a:rPr sz="1400"/>
            </a:br>
            <a:br>
              <a:rPr sz="2400"/>
            </a:br>
            <a:r>
              <a:rPr lang="fr-FR" sz="14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ahmed.elkhaldi@ac-besancon.fr</a:t>
            </a:r>
            <a:br>
              <a:rPr sz="1400"/>
            </a:br>
            <a:endParaRPr lang="fr-FR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130"/>
          <p:cNvPicPr/>
          <p:nvPr/>
        </p:nvPicPr>
        <p:blipFill>
          <a:blip r:embed="rId2"/>
          <a:stretch/>
        </p:blipFill>
        <p:spPr>
          <a:xfrm>
            <a:off x="0" y="1080000"/>
            <a:ext cx="12188520" cy="540000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dt" idx="49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2730553-6396-4206-9567-39FFF75E9B7C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50"/>
          </p:nvPr>
        </p:nvSpPr>
        <p:spPr>
          <a:xfrm>
            <a:off x="102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388021F-93F0-4503-B44B-0C942BC2C4BE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10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7440" cy="89532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Exemples d’activités en mathématiques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51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dt" idx="52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03D048B1-57B9-4B1E-95C8-467C551ABB9F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53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60C608C-E148-45ED-9A08-6C916FB440E3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11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  «Ensemble de choix unique »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54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0" name="Image 139"/>
          <p:cNvPicPr/>
          <p:nvPr/>
        </p:nvPicPr>
        <p:blipFill>
          <a:blip r:embed="rId2"/>
          <a:stretch/>
        </p:blipFill>
        <p:spPr>
          <a:xfrm>
            <a:off x="540360" y="2160000"/>
            <a:ext cx="8387280" cy="17992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41" name="Image 140"/>
          <p:cNvPicPr/>
          <p:nvPr/>
        </p:nvPicPr>
        <p:blipFill>
          <a:blip r:embed="rId3"/>
          <a:stretch/>
        </p:blipFill>
        <p:spPr>
          <a:xfrm>
            <a:off x="540000" y="4086360"/>
            <a:ext cx="8387640" cy="20332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42" name="Image 141"/>
          <p:cNvPicPr/>
          <p:nvPr/>
        </p:nvPicPr>
        <p:blipFill>
          <a:blip r:embed="rId4"/>
          <a:stretch/>
        </p:blipFill>
        <p:spPr>
          <a:xfrm>
            <a:off x="9106920" y="2856960"/>
            <a:ext cx="2772720" cy="18226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43" name="Image 142"/>
          <p:cNvPicPr/>
          <p:nvPr/>
        </p:nvPicPr>
        <p:blipFill>
          <a:blip r:embed="rId5"/>
          <a:stretch/>
        </p:blipFill>
        <p:spPr>
          <a:xfrm>
            <a:off x="9900000" y="162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dt" idx="55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9FC4744-DC5E-4425-B1C1-125A42958780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ldNum" idx="56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3969543-F20E-4961-B149-FA98215FD100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12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 « Marquez les mots » 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 idx="57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8" name="Image 147"/>
          <p:cNvPicPr/>
          <p:nvPr/>
        </p:nvPicPr>
        <p:blipFill>
          <a:blip r:embed="rId2"/>
          <a:stretch/>
        </p:blipFill>
        <p:spPr>
          <a:xfrm>
            <a:off x="1260360" y="2031840"/>
            <a:ext cx="8773200" cy="28450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49" name="Image 148"/>
          <p:cNvPicPr/>
          <p:nvPr/>
        </p:nvPicPr>
        <p:blipFill>
          <a:blip r:embed="rId3"/>
          <a:stretch/>
        </p:blipFill>
        <p:spPr>
          <a:xfrm>
            <a:off x="7081560" y="2752920"/>
            <a:ext cx="3718080" cy="318672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50" name="Image 149"/>
          <p:cNvPicPr/>
          <p:nvPr/>
        </p:nvPicPr>
        <p:blipFill>
          <a:blip r:embed="rId4"/>
          <a:stretch/>
        </p:blipFill>
        <p:spPr>
          <a:xfrm>
            <a:off x="10357560" y="144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dt" idx="58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A98E5664-142A-4B0F-9FAD-E29C75AE4413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59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51072D7-AD74-41E8-8A3C-516C73BA0236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13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 «Compléter les trous»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60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5135760" y="1796400"/>
            <a:ext cx="5843880" cy="43192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56" name="Image 155"/>
          <p:cNvPicPr/>
          <p:nvPr/>
        </p:nvPicPr>
        <p:blipFill>
          <a:blip r:embed="rId3"/>
          <a:stretch/>
        </p:blipFill>
        <p:spPr>
          <a:xfrm>
            <a:off x="432360" y="3518640"/>
            <a:ext cx="4611240" cy="107172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57" name="Image 156"/>
          <p:cNvPicPr/>
          <p:nvPr/>
        </p:nvPicPr>
        <p:blipFill>
          <a:blip r:embed="rId4"/>
          <a:stretch/>
        </p:blipFill>
        <p:spPr>
          <a:xfrm>
            <a:off x="2160000" y="216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dt" idx="61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7C296A0F-B236-44D5-A187-B3E41C0894B1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62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1F32D5B-C0C0-412D-887F-8C8AB26FD625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14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 « Faire glisser les mots »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ftr" idx="63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2" name="Image 161"/>
          <p:cNvPicPr/>
          <p:nvPr/>
        </p:nvPicPr>
        <p:blipFill>
          <a:blip r:embed="rId2"/>
          <a:stretch/>
        </p:blipFill>
        <p:spPr>
          <a:xfrm>
            <a:off x="1152360" y="1980000"/>
            <a:ext cx="5838840" cy="190080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63" name="Image 162"/>
          <p:cNvPicPr/>
          <p:nvPr/>
        </p:nvPicPr>
        <p:blipFill>
          <a:blip r:embed="rId3"/>
          <a:stretch/>
        </p:blipFill>
        <p:spPr>
          <a:xfrm>
            <a:off x="4537800" y="3375720"/>
            <a:ext cx="6261840" cy="256392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64" name="Image 163"/>
          <p:cNvPicPr/>
          <p:nvPr/>
        </p:nvPicPr>
        <p:blipFill>
          <a:blip r:embed="rId4"/>
          <a:stretch/>
        </p:blipFill>
        <p:spPr>
          <a:xfrm>
            <a:off x="9360000" y="180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 idx="64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0012AF6E-384C-4B71-8B54-0557E03FE724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65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609F2-4C91-46BD-99FB-DA6EEF39C9D1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15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 « Flashcards »   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 idx="66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9" name="Image 168"/>
          <p:cNvPicPr/>
          <p:nvPr/>
        </p:nvPicPr>
        <p:blipFill>
          <a:blip r:embed="rId2"/>
          <a:stretch/>
        </p:blipFill>
        <p:spPr>
          <a:xfrm>
            <a:off x="1080000" y="1932480"/>
            <a:ext cx="3599640" cy="1847160"/>
          </a:xfrm>
          <a:prstGeom prst="rect">
            <a:avLst/>
          </a:prstGeom>
          <a:ln w="0">
            <a:noFill/>
          </a:ln>
        </p:spPr>
      </p:pic>
      <p:pic>
        <p:nvPicPr>
          <p:cNvPr id="170" name="Image 169"/>
          <p:cNvPicPr/>
          <p:nvPr/>
        </p:nvPicPr>
        <p:blipFill>
          <a:blip r:embed="rId3"/>
          <a:stretch/>
        </p:blipFill>
        <p:spPr>
          <a:xfrm>
            <a:off x="1080000" y="3960000"/>
            <a:ext cx="3599640" cy="1799640"/>
          </a:xfrm>
          <a:prstGeom prst="rect">
            <a:avLst/>
          </a:prstGeom>
          <a:ln w="0">
            <a:noFill/>
          </a:ln>
        </p:spPr>
      </p:pic>
      <p:pic>
        <p:nvPicPr>
          <p:cNvPr id="171" name="Image 170"/>
          <p:cNvPicPr/>
          <p:nvPr/>
        </p:nvPicPr>
        <p:blipFill>
          <a:blip r:embed="rId4"/>
          <a:stretch/>
        </p:blipFill>
        <p:spPr>
          <a:xfrm>
            <a:off x="5580000" y="2052000"/>
            <a:ext cx="5440680" cy="3599640"/>
          </a:xfrm>
          <a:prstGeom prst="rect">
            <a:avLst/>
          </a:prstGeom>
          <a:ln w="0">
            <a:noFill/>
          </a:ln>
        </p:spPr>
      </p:pic>
      <p:pic>
        <p:nvPicPr>
          <p:cNvPr id="172" name="Image 171"/>
          <p:cNvPicPr/>
          <p:nvPr/>
        </p:nvPicPr>
        <p:blipFill>
          <a:blip r:embed="rId5"/>
          <a:stretch/>
        </p:blipFill>
        <p:spPr>
          <a:xfrm>
            <a:off x="9360360" y="450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72"/>
          <p:cNvPicPr/>
          <p:nvPr/>
        </p:nvPicPr>
        <p:blipFill>
          <a:blip r:embed="rId2"/>
          <a:stretch/>
        </p:blipFill>
        <p:spPr>
          <a:xfrm>
            <a:off x="360" y="1080000"/>
            <a:ext cx="12188160" cy="540000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dt" idx="67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85FE7F3-BD9A-4271-BA05-7C64DEECF90B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8"/>
          </p:nvPr>
        </p:nvSpPr>
        <p:spPr>
          <a:xfrm>
            <a:off x="102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23CA56A-E94D-419C-9337-8FCD35C95716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16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7440" cy="89532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Le suivi des notes d’activités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69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dt" idx="70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D1F374E-8C21-43C0-B7E9-D51C2B207BEF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71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015B30D-3354-4F73-A283-6150435272CD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17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Les notes des activité H5P dans Moodle  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72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935640" y="6140520"/>
            <a:ext cx="1091880" cy="33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fld id="{EC73E396-0533-452C-B2AC-CC8FD9DDF324}" type="datetime1">
              <a:rPr lang="fr-FR" sz="750" b="1" u="none" strike="noStrike" cap="all">
                <a:solidFill>
                  <a:srgbClr val="000000"/>
                </a:solidFill>
                <a:uFillTx/>
                <a:latin typeface="Arial"/>
                <a:ea typeface="DejaVu Sans"/>
              </a:rPr>
              <a:t>29/10/2024</a:t>
            </a:fld>
            <a:endParaRPr lang="fr-FR" sz="7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3" name="Image 182"/>
          <p:cNvPicPr/>
          <p:nvPr/>
        </p:nvPicPr>
        <p:blipFill>
          <a:blip r:embed="rId2"/>
          <a:stretch/>
        </p:blipFill>
        <p:spPr>
          <a:xfrm>
            <a:off x="900000" y="1892160"/>
            <a:ext cx="5399640" cy="40474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sp>
        <p:nvSpPr>
          <p:cNvPr id="184" name="Rectangle 183"/>
          <p:cNvSpPr/>
          <p:nvPr/>
        </p:nvSpPr>
        <p:spPr>
          <a:xfrm>
            <a:off x="6660000" y="1728000"/>
            <a:ext cx="5039640" cy="455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Les résultats des activités H5P remontent dans le carnet de note Moodle de l’élève.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Attention : l’application ne retient que la note obtenue lors du réglage des "Options de tentative" (ici la note la plus élevée).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</a:rPr>
              <a:t>La remontée des résultats n’est faite qu’à la fin de l’activité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.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Pour y accéder :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1. Cliquez sur le menu "Notes"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2. Cherchez votre activité H5P parmi les activités proposées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3. Un clic sur la loupe en face des résultats d'un élève permet d'accéder au détail de l’activité de l’élève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60000" y="3147120"/>
            <a:ext cx="11334240" cy="89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Merci pour votre attention.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 idx="73"/>
          </p:nvPr>
        </p:nvSpPr>
        <p:spPr>
          <a:xfrm>
            <a:off x="10260720" y="6480000"/>
            <a:ext cx="1434240" cy="35460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9A51D58-E9C4-4CF4-8D76-DE2BBF87E1CF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18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7" name="PlaceHolder 11"/>
          <p:cNvSpPr/>
          <p:nvPr/>
        </p:nvSpPr>
        <p:spPr>
          <a:xfrm>
            <a:off x="5621400" y="6518160"/>
            <a:ext cx="5618880" cy="35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– Région académique Bourgogne-Franche-Comté (DRNE)</a:t>
            </a:r>
            <a:endParaRPr lang="fr-FR" sz="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8" name="Image 3"/>
          <p:cNvPicPr/>
          <p:nvPr/>
        </p:nvPicPr>
        <p:blipFill>
          <a:blip r:embed="rId2"/>
          <a:stretch/>
        </p:blipFill>
        <p:spPr>
          <a:xfrm>
            <a:off x="360000" y="4339080"/>
            <a:ext cx="2964240" cy="128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5320" cy="8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Sommaire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dt" idx="25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C495876A-5780-4B0A-ABD4-CF6989E4A5F3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26"/>
          </p:nvPr>
        </p:nvSpPr>
        <p:spPr>
          <a:xfrm>
            <a:off x="10260000" y="64998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61219D-5EA7-46BA-83F0-404B79B7C8F2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7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TextShape 4"/>
          <p:cNvSpPr/>
          <p:nvPr/>
        </p:nvSpPr>
        <p:spPr>
          <a:xfrm>
            <a:off x="540000" y="1980000"/>
            <a:ext cx="8819280" cy="126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Moodle est une formidable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plateforme d’apprentissage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offrant échanges et interactivités entre élèves et enseignants. 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Moodle est accessible depuis l’ENT Eclat-BFC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Image 80"/>
          <p:cNvPicPr/>
          <p:nvPr/>
        </p:nvPicPr>
        <p:blipFill>
          <a:blip r:embed="rId2"/>
          <a:stretch/>
        </p:blipFill>
        <p:spPr>
          <a:xfrm>
            <a:off x="9644040" y="1980000"/>
            <a:ext cx="1757880" cy="1979640"/>
          </a:xfrm>
          <a:prstGeom prst="rect">
            <a:avLst/>
          </a:prstGeom>
          <a:ln w="0">
            <a:noFill/>
          </a:ln>
        </p:spPr>
      </p:pic>
      <p:pic>
        <p:nvPicPr>
          <p:cNvPr id="82" name="Image 81"/>
          <p:cNvPicPr/>
          <p:nvPr/>
        </p:nvPicPr>
        <p:blipFill>
          <a:blip r:embed="rId3"/>
          <a:stretch/>
        </p:blipFill>
        <p:spPr>
          <a:xfrm>
            <a:off x="9360000" y="4500000"/>
            <a:ext cx="982080" cy="89964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83" name="Image 82"/>
          <p:cNvPicPr/>
          <p:nvPr/>
        </p:nvPicPr>
        <p:blipFill>
          <a:blip r:embed="rId4"/>
          <a:stretch/>
        </p:blipFill>
        <p:spPr>
          <a:xfrm>
            <a:off x="10717560" y="4500000"/>
            <a:ext cx="802080" cy="8870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84" name="Rectangle 83"/>
          <p:cNvSpPr/>
          <p:nvPr/>
        </p:nvSpPr>
        <p:spPr>
          <a:xfrm>
            <a:off x="540000" y="3888000"/>
            <a:ext cx="8639640" cy="2043000"/>
          </a:xfrm>
          <a:prstGeom prst="rect">
            <a:avLst/>
          </a:prstGeom>
          <a:solidFill>
            <a:srgbClr val="DCDC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H5P, abréviation de HTML5 PACKAGE, est une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technologie libre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qui fonctionne sur la dernière version du langage HTML.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Elle est intégrée à la plateforme Moodle.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Cela a pour conséquence qu’elle est compatible avec tout type de support (smartphone, tablette, ordinateur) et qu’elle est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interopérable avec d’autres systèmes ouverts.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4"/>
          <p:cNvPicPr/>
          <p:nvPr/>
        </p:nvPicPr>
        <p:blipFill>
          <a:blip r:embed="rId2"/>
          <a:stretch/>
        </p:blipFill>
        <p:spPr>
          <a:xfrm>
            <a:off x="0" y="1080000"/>
            <a:ext cx="12188520" cy="540000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 idx="28"/>
          </p:nvPr>
        </p:nvSpPr>
        <p:spPr>
          <a:xfrm>
            <a:off x="3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5CE091A8-083A-4FD8-8D21-985193875BE9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29"/>
          </p:nvPr>
        </p:nvSpPr>
        <p:spPr>
          <a:xfrm>
            <a:off x="10260000" y="6480000"/>
            <a:ext cx="1435320" cy="35532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A5C04B-8E47-4C4E-B2E0-83482AFBCEB8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3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0" y="2520000"/>
            <a:ext cx="12187440" cy="895320"/>
          </a:xfrm>
          <a:prstGeom prst="rect">
            <a:avLst/>
          </a:prstGeom>
          <a:solidFill>
            <a:srgbClr val="FFFFFF">
              <a:alpha val="75000"/>
            </a:srgbClr>
          </a:solidFill>
          <a:ln w="0">
            <a:noFill/>
          </a:ln>
        </p:spPr>
        <p:txBody>
          <a:bodyPr lIns="36000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H5P, qu’est-ce que c’est ?</a:t>
            </a:r>
            <a:endParaRPr lang="fr-FR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 idx="30"/>
          </p:nvPr>
        </p:nvSpPr>
        <p:spPr>
          <a:xfrm>
            <a:off x="3330000" y="6483600"/>
            <a:ext cx="5395320" cy="3553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dt" idx="31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69B6FD8E-D668-4A2E-A080-9B696602E028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ldNum" idx="32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8A4E587-069D-4F97-AB7D-35CB48A4BB29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4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Logiciels libres et des formats ouverts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33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0000" y="1817640"/>
            <a:ext cx="10619640" cy="232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Sur le site </a:t>
            </a:r>
            <a:r>
              <a:rPr lang="fr-FR" sz="1800" b="0" u="sng" strike="noStrike">
                <a:solidFill>
                  <a:srgbClr val="576FB3"/>
                </a:solidFill>
                <a:uFillTx/>
                <a:latin typeface="Marianne"/>
                <a:hlinkClick r:id="rId2"/>
              </a:rPr>
              <a:t>h5p.org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 qui présente et développe ses modules, il est possible de les découvrir et de les tester (il y en a actuellement 49). 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De plus, sur le site </a:t>
            </a:r>
            <a:r>
              <a:rPr lang="fr-FR" sz="1800" b="0" u="sng" strike="noStrike">
                <a:solidFill>
                  <a:srgbClr val="576FB3"/>
                </a:solidFill>
                <a:uFillTx/>
                <a:latin typeface="Marianne"/>
                <a:ea typeface="PingFang SC"/>
                <a:hlinkClick r:id="rId3"/>
              </a:rPr>
              <a:t>ladigitale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, créé par Emmanuel ZIMMERT, on y trouve une application,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 </a:t>
            </a:r>
            <a:r>
              <a:rPr lang="fr-FR" sz="1800" b="0" u="sng" strike="noStrike">
                <a:solidFill>
                  <a:srgbClr val="576FB3"/>
                </a:solidFill>
                <a:uFillTx/>
                <a:latin typeface="Marianne"/>
                <a:ea typeface="PingFang SC"/>
                <a:hlinkClick r:id="rId4"/>
              </a:rPr>
              <a:t>logiquiz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,qui permet de créer et de tester, hors ligne, des activités H5P. </a:t>
            </a:r>
            <a:br>
              <a:rPr sz="1800"/>
            </a:br>
            <a:br>
              <a:rPr sz="1800"/>
            </a:b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Vous gardez ainsi la maîtrise de tous les contenus créés. Les modules ainsi créés pourront être importés dans Moodle, voire réinvestis sur d’autres plateformes.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Image 94"/>
          <p:cNvPicPr/>
          <p:nvPr/>
        </p:nvPicPr>
        <p:blipFill>
          <a:blip r:embed="rId5"/>
          <a:stretch/>
        </p:blipFill>
        <p:spPr>
          <a:xfrm>
            <a:off x="1620000" y="5040000"/>
            <a:ext cx="3704400" cy="1213200"/>
          </a:xfrm>
          <a:prstGeom prst="rect">
            <a:avLst/>
          </a:prstGeom>
          <a:ln w="0">
            <a:noFill/>
          </a:ln>
        </p:spPr>
      </p:pic>
      <p:pic>
        <p:nvPicPr>
          <p:cNvPr id="96" name="Image 95"/>
          <p:cNvPicPr/>
          <p:nvPr/>
        </p:nvPicPr>
        <p:blipFill>
          <a:blip r:embed="rId6"/>
          <a:stretch/>
        </p:blipFill>
        <p:spPr>
          <a:xfrm>
            <a:off x="6120000" y="5040000"/>
            <a:ext cx="3933000" cy="12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dt" idx="34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A91D4574-BF24-49D0-B1B7-911C2F924AAF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ldNum" idx="35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02BEA1-3AC2-46EF-9A9D-2AB2BFF26DBE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5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Activités H5P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36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2"/>
          <a:stretch/>
        </p:blipFill>
        <p:spPr>
          <a:xfrm>
            <a:off x="648360" y="2196360"/>
            <a:ext cx="5144400" cy="37432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02" name="Image 101"/>
          <p:cNvPicPr/>
          <p:nvPr/>
        </p:nvPicPr>
        <p:blipFill>
          <a:blip r:embed="rId3"/>
          <a:stretch/>
        </p:blipFill>
        <p:spPr>
          <a:xfrm>
            <a:off x="6015240" y="2196360"/>
            <a:ext cx="5144400" cy="374328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dt" idx="37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797000D3-3C34-4C47-A529-BBF8A79EBCDB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ldNum" idx="38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BF4F555-C667-44DA-A415-D966AA2C5EC2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6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Activités H5P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39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7" name="TextShape 2"/>
          <p:cNvSpPr/>
          <p:nvPr/>
        </p:nvSpPr>
        <p:spPr>
          <a:xfrm>
            <a:off x="360000" y="5499000"/>
            <a:ext cx="10979640" cy="44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000" b="1" u="none" strike="noStrike">
                <a:solidFill>
                  <a:srgbClr val="FF0000"/>
                </a:solidFill>
                <a:uFillTx/>
                <a:latin typeface="Marianne"/>
                <a:ea typeface="PingFang SC"/>
              </a:rPr>
              <a:t>Remarque : toutes ces activités ne permettent pas l’évaluation.</a:t>
            </a:r>
            <a:endParaRPr lang="fr-F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Image 107"/>
          <p:cNvPicPr/>
          <p:nvPr/>
        </p:nvPicPr>
        <p:blipFill>
          <a:blip r:embed="rId2"/>
          <a:stretch/>
        </p:blipFill>
        <p:spPr>
          <a:xfrm>
            <a:off x="720000" y="1825200"/>
            <a:ext cx="5138640" cy="321444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09" name="Image 108"/>
          <p:cNvPicPr/>
          <p:nvPr/>
        </p:nvPicPr>
        <p:blipFill>
          <a:blip r:embed="rId3"/>
          <a:stretch/>
        </p:blipFill>
        <p:spPr>
          <a:xfrm>
            <a:off x="5949360" y="1825200"/>
            <a:ext cx="5210280" cy="321444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dt" idx="40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B1233F08-EE95-49C8-A0E2-11EADE1A6897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ldNum" idx="41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CDC81B-7688-4028-BF8C-8AF4BE7B200B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7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Application Logiquiz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42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14" name="Image 113"/>
          <p:cNvPicPr/>
          <p:nvPr/>
        </p:nvPicPr>
        <p:blipFill>
          <a:blip r:embed="rId2"/>
          <a:stretch/>
        </p:blipFill>
        <p:spPr>
          <a:xfrm>
            <a:off x="720000" y="1992600"/>
            <a:ext cx="5014080" cy="398268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15" name="Image 114"/>
          <p:cNvPicPr/>
          <p:nvPr/>
        </p:nvPicPr>
        <p:blipFill>
          <a:blip r:embed="rId3"/>
          <a:stretch/>
        </p:blipFill>
        <p:spPr>
          <a:xfrm>
            <a:off x="6001200" y="1980000"/>
            <a:ext cx="5014080" cy="3982680"/>
          </a:xfrm>
          <a:prstGeom prst="rect">
            <a:avLst/>
          </a:prstGeom>
          <a:ln w="0">
            <a:solidFill>
              <a:srgbClr val="0882C8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dt" idx="43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95EDE4DE-A298-4517-93E6-1321F8C6F417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44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E1AF7E-87CC-4479-A9BF-D1CE6334556D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8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Activités H5P et Moodle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ftr" idx="45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TextShape 1"/>
          <p:cNvSpPr/>
          <p:nvPr/>
        </p:nvSpPr>
        <p:spPr>
          <a:xfrm>
            <a:off x="720000" y="1872000"/>
            <a:ext cx="10619640" cy="346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Il existe, dans Moodle, deux types d’activités H5P :          et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C’est avec l’activité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H5P bleue que l’on peut évaluer les élèves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, voir leurs tentatives, définir une méthode d’évaluation qui peut être la note moyenne des tentatives, la note de la première tentative, la note de la tentative la plus élevée…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Les notes s’enregistrent automatiquement dans le carnet de notes de l’élève de Moodle.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Leur utilisation rend les cours Moodle interactifs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, dynamiques et attrayants.</a:t>
            </a:r>
            <a:br>
              <a:rPr sz="1800"/>
            </a:b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  <a:ea typeface="Arial"/>
              </a:rPr>
              <a:t> 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  <a:ea typeface="PingFang SC"/>
              </a:rPr>
              <a:t>Avec H5P dans Moodle, les élèves s'auto-évaluent.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Image 120"/>
          <p:cNvPicPr/>
          <p:nvPr/>
        </p:nvPicPr>
        <p:blipFill>
          <a:blip r:embed="rId2"/>
          <a:stretch/>
        </p:blipFill>
        <p:spPr>
          <a:xfrm>
            <a:off x="6498720" y="1872000"/>
            <a:ext cx="520920" cy="52092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pic>
        <p:nvPicPr>
          <p:cNvPr id="122" name="Image 121"/>
          <p:cNvPicPr/>
          <p:nvPr/>
        </p:nvPicPr>
        <p:blipFill>
          <a:blip r:embed="rId3"/>
          <a:stretch/>
        </p:blipFill>
        <p:spPr>
          <a:xfrm>
            <a:off x="7380360" y="1872000"/>
            <a:ext cx="539280" cy="5392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3" name="Image 122"/>
          <p:cNvPicPr/>
          <p:nvPr/>
        </p:nvPicPr>
        <p:blipFill>
          <a:blip r:embed="rId4"/>
          <a:stretch/>
        </p:blipFill>
        <p:spPr>
          <a:xfrm>
            <a:off x="9720000" y="4500000"/>
            <a:ext cx="1043280" cy="93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46"/>
          </p:nvPr>
        </p:nvSpPr>
        <p:spPr>
          <a:xfrm>
            <a:off x="3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7AAA8DA-E181-4394-9FA4-7C1AB13F5AA0}" type="datetime1"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29/10/2024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47"/>
          </p:nvPr>
        </p:nvSpPr>
        <p:spPr>
          <a:xfrm>
            <a:off x="10260000" y="6480000"/>
            <a:ext cx="1436040" cy="356040"/>
          </a:xfrm>
          <a:prstGeom prst="rect">
            <a:avLst/>
          </a:prstGeom>
          <a:noFill/>
          <a:ln w="0">
            <a:noFill/>
          </a:ln>
        </p:spPr>
        <p:txBody>
          <a:bodyPr lIns="0" tIns="0" rIns="9144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C25D8E-95F9-4FEB-ADC7-B263533F07E7}" type="slidenum">
              <a:rPr lang="fr-FR" sz="11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9</a:t>
            </a:fld>
            <a:endParaRPr lang="fr-FR" sz="11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title"/>
          </p:nvPr>
        </p:nvSpPr>
        <p:spPr>
          <a:xfrm>
            <a:off x="360000" y="900000"/>
            <a:ext cx="11336040" cy="89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1" u="none" strike="noStrike">
                <a:solidFill>
                  <a:schemeClr val="dk1"/>
                </a:solidFill>
                <a:uFillTx/>
                <a:latin typeface="Marianne"/>
                <a:ea typeface="Arial"/>
              </a:rPr>
              <a:t>Activités H5P : insertion dans Moodle</a:t>
            </a:r>
            <a:endParaRPr lang="fr-FR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48"/>
          </p:nvPr>
        </p:nvSpPr>
        <p:spPr>
          <a:xfrm>
            <a:off x="3330000" y="6483600"/>
            <a:ext cx="5396040" cy="356040"/>
          </a:xfrm>
          <a:prstGeom prst="rect">
            <a:avLst/>
          </a:prstGeom>
          <a:noFill/>
          <a:ln w="0">
            <a:noFill/>
          </a:ln>
        </p:spPr>
        <p:txBody>
          <a:bodyPr lIns="9144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Marianne"/>
                <a:ea typeface="Arial"/>
              </a:rPr>
              <a:t>Délégation Régionale au Numérique pour l’Education (DRNE)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8" name="Image 127"/>
          <p:cNvPicPr/>
          <p:nvPr/>
        </p:nvPicPr>
        <p:blipFill>
          <a:blip r:embed="rId2"/>
          <a:stretch/>
        </p:blipFill>
        <p:spPr>
          <a:xfrm>
            <a:off x="540000" y="1868400"/>
            <a:ext cx="7739640" cy="4323240"/>
          </a:xfrm>
          <a:prstGeom prst="rect">
            <a:avLst/>
          </a:prstGeom>
          <a:ln w="0">
            <a:solidFill>
              <a:srgbClr val="0882C8"/>
            </a:solidFill>
          </a:ln>
        </p:spPr>
      </p:pic>
      <p:sp>
        <p:nvSpPr>
          <p:cNvPr id="129" name="Rectangle 128"/>
          <p:cNvSpPr/>
          <p:nvPr/>
        </p:nvSpPr>
        <p:spPr>
          <a:xfrm>
            <a:off x="8460000" y="2700000"/>
            <a:ext cx="3239640" cy="346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Dans votre cours Moodle, 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</a:rPr>
              <a:t>activez le mode édition en cliquant sur l’engrenage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.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Dans la section souhaitée, cliquez sur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</a:rPr>
              <a:t> « Ajouter une activité et ressource »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 et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Marianne"/>
              </a:rPr>
              <a:t>choisissez dans la</a:t>
            </a:r>
            <a:r>
              <a:rPr lang="fr-FR" sz="1800" b="1" u="none" strike="noStrike">
                <a:solidFill>
                  <a:srgbClr val="000000"/>
                </a:solidFill>
                <a:uFillTx/>
                <a:latin typeface="Marianne"/>
              </a:rPr>
              <a:t> partie « Activités » du menu déroulant « H5P Contenu interactif »</a:t>
            </a:r>
            <a:endParaRPr lang="fr-FR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Image 129"/>
          <p:cNvPicPr/>
          <p:nvPr/>
        </p:nvPicPr>
        <p:blipFill>
          <a:blip r:embed="rId3"/>
          <a:stretch/>
        </p:blipFill>
        <p:spPr>
          <a:xfrm>
            <a:off x="9360000" y="1584720"/>
            <a:ext cx="1043280" cy="93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asque principal">
  <a:themeElements>
    <a:clrScheme name="Formation_DRNE">
      <a:dk1>
        <a:srgbClr val="000000"/>
      </a:dk1>
      <a:lt1>
        <a:srgbClr val="FFFFFF"/>
      </a:lt1>
      <a:dk2>
        <a:srgbClr val="484D7B"/>
      </a:dk2>
      <a:lt2>
        <a:srgbClr val="576FB3"/>
      </a:lt2>
      <a:accent1>
        <a:srgbClr val="484D7B"/>
      </a:accent1>
      <a:accent2>
        <a:srgbClr val="576FB3"/>
      </a:accent2>
      <a:accent3>
        <a:srgbClr val="FFD900"/>
      </a:accent3>
      <a:accent4>
        <a:srgbClr val="04AC8B"/>
      </a:accent4>
      <a:accent5>
        <a:srgbClr val="ED6F50"/>
      </a:accent5>
      <a:accent6>
        <a:srgbClr val="000000"/>
      </a:accent6>
      <a:hlink>
        <a:srgbClr val="576FB3"/>
      </a:hlink>
      <a:folHlink>
        <a:srgbClr val="04AC8B"/>
      </a:folHlink>
    </a:clrScheme>
    <a:fontScheme name="Personnalisé 1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726</Words>
  <Application>Microsoft Office PowerPoint</Application>
  <PresentationFormat>Grand écran</PresentationFormat>
  <Paragraphs>97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18</vt:i4>
      </vt:variant>
    </vt:vector>
  </HeadingPairs>
  <TitlesOfParts>
    <vt:vector size="36" baseType="lpstr">
      <vt:lpstr>Arial</vt:lpstr>
      <vt:lpstr>Marianne</vt:lpstr>
      <vt:lpstr>Symbol</vt:lpstr>
      <vt:lpstr>Times New Roman</vt:lpstr>
      <vt:lpstr>Wingdings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Masque principal</vt:lpstr>
      <vt:lpstr>Evaluation avec H5P dans Moodle</vt:lpstr>
      <vt:lpstr>Sommaire</vt:lpstr>
      <vt:lpstr>H5P, qu’est-ce que c’est ?</vt:lpstr>
      <vt:lpstr>Logiciels libres et des formats ouverts</vt:lpstr>
      <vt:lpstr>Activités H5P</vt:lpstr>
      <vt:lpstr>Activités H5P</vt:lpstr>
      <vt:lpstr>Application Logiquiz</vt:lpstr>
      <vt:lpstr>Activités H5P et Moodle</vt:lpstr>
      <vt:lpstr>Activités H5P : insertion dans Moodle</vt:lpstr>
      <vt:lpstr>Exemples d’activités en mathématiques</vt:lpstr>
      <vt:lpstr>Activité  «Ensemble de choix unique »</vt:lpstr>
      <vt:lpstr>Activité « Marquez les mots » </vt:lpstr>
      <vt:lpstr>Activité «Compléter les trous»</vt:lpstr>
      <vt:lpstr>Activité « Faire glisser les mots » </vt:lpstr>
      <vt:lpstr>Activité « Flashcards »    </vt:lpstr>
      <vt:lpstr>Le suivi des notes d’activités</vt:lpstr>
      <vt:lpstr>Les notes des activité H5P dans Moodle  </vt:lpstr>
      <vt:lpstr>Merci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avec H5P dans Moodle</dc:title>
  <dc:subject/>
  <dc:creator>Carole Arbillot</dc:creator>
  <dc:description/>
  <cp:lastModifiedBy>blanquer</cp:lastModifiedBy>
  <cp:revision>52</cp:revision>
  <dcterms:created xsi:type="dcterms:W3CDTF">2024-07-01T09:08:13Z</dcterms:created>
  <dcterms:modified xsi:type="dcterms:W3CDTF">2024-10-29T14:39:27Z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9</vt:i4>
  </property>
  <property fmtid="{D5CDD505-2E9C-101B-9397-08002B2CF9AE}" pid="4" name="PresentationFormat">
    <vt:lpwstr>Grand écran</vt:lpwstr>
  </property>
  <property fmtid="{D5CDD505-2E9C-101B-9397-08002B2CF9AE}" pid="5" name="Slides">
    <vt:i4>9</vt:i4>
  </property>
</Properties>
</file>