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media/image1.jpeg" ContentType="image/jpeg"/>
  <Override PartName="/ppt/media/image18.jpeg" ContentType="image/jpeg"/>
  <Override PartName="/ppt/media/image2.jpeg" ContentType="image/jpeg"/>
  <Override PartName="/ppt/media/image19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png" ContentType="image/png"/>
  <Override PartName="/ppt/media/image15.png" ContentType="image/png"/>
  <Override PartName="/ppt/media/image10.jpeg" ContentType="image/jpeg"/>
  <Override PartName="/ppt/media/image8.jpeg" ContentType="image/jpeg"/>
  <Override PartName="/ppt/media/image21.jpeg" ContentType="image/jpeg"/>
  <Override PartName="/ppt/media/image9.jpeg" ContentType="image/jpeg"/>
  <Override PartName="/ppt/media/image22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6.jpeg" ContentType="image/jpeg"/>
  <Override PartName="/ppt/media/image17.jpeg" ContentType="image/jpeg"/>
  <Override PartName="/ppt/media/image23.jpeg" ContentType="image/jpeg"/>
  <Override PartName="/ppt/media/image24.jpeg" ContentType="image/jpeg"/>
  <Override PartName="/ppt/media/image14.jpeg" ContentType="image/jpeg"/>
  <Override PartName="/ppt/media/image20.jpeg" ContentType="image/jpeg"/>
  <Override PartName="/ppt/media/image25.jpeg" ContentType="image/jpeg"/>
  <Override PartName="/ppt/media/image26.jpeg" ContentType="image/jpeg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14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5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9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9.xml" ContentType="application/vnd.openxmlformats-officedocument.presentationml.slide+xml"/>
  <Override PartName="/ppt/slides/slide20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master-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master-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59200"/>
            <a:ext cx="10972080" cy="108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520280"/>
            <a:ext cx="10972080" cy="3768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Noto Sans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59200"/>
            <a:ext cx="10972080" cy="108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trike="noStrike" u="none">
                <a:solidFill>
                  <a:srgbClr val="000000"/>
                </a:solidFill>
                <a:uFillTx/>
                <a:latin typeface="Noto Sans"/>
              </a:rPr>
              <a:t>Cliquez pour éditer le format du texte-titre</a:t>
            </a:r>
            <a:endParaRPr b="0" lang="en-US" sz="4400" strike="noStrike" u="none">
              <a:solidFill>
                <a:srgbClr val="000000"/>
              </a:solidFill>
              <a:uFillTx/>
              <a:latin typeface="Noto Sans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520280"/>
            <a:ext cx="10972080" cy="3768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Noto Sans"/>
              </a:rPr>
              <a:t>Cliquez pour éditer le format du plan de texte</a:t>
            </a:r>
            <a:endParaRPr b="0" lang="en-US" sz="3200" strike="noStrike" u="none">
              <a:solidFill>
                <a:srgbClr val="000000"/>
              </a:solidFill>
              <a:uFillTx/>
              <a:latin typeface="Noto San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Noto Sans"/>
              </a:rPr>
              <a:t>Second niveau de plan</a:t>
            </a:r>
            <a:endParaRPr b="0" lang="en-US" sz="2800" strike="noStrike" u="none">
              <a:solidFill>
                <a:srgbClr val="000000"/>
              </a:solidFill>
              <a:uFillTx/>
              <a:latin typeface="Noto San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Noto Sans"/>
              </a:rPr>
              <a:t>Troisième niveau de plan</a:t>
            </a:r>
            <a:endParaRPr b="0" lang="en-US" sz="2400" strike="noStrike" u="none">
              <a:solidFill>
                <a:srgbClr val="000000"/>
              </a:solidFill>
              <a:uFillTx/>
              <a:latin typeface="Noto San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Noto Sans"/>
              </a:rPr>
              <a:t>Quatrième niveau de plan</a:t>
            </a:r>
            <a:endParaRPr b="0" lang="en-US" sz="2000" strike="noStrike" u="none">
              <a:solidFill>
                <a:srgbClr val="000000"/>
              </a:solidFill>
              <a:uFillTx/>
              <a:latin typeface="Noto San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Noto Sans"/>
              </a:rPr>
              <a:t>Cinquième niveau de plan</a:t>
            </a:r>
            <a:endParaRPr b="0" lang="en-US" sz="2000" strike="noStrike" u="none">
              <a:solidFill>
                <a:srgbClr val="000000"/>
              </a:solidFill>
              <a:uFillTx/>
              <a:latin typeface="Noto San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Noto Sans"/>
              </a:rPr>
              <a:t>Sixième niveau de plan</a:t>
            </a:r>
            <a:endParaRPr b="0" lang="en-US" sz="2000" strike="noStrike" u="none">
              <a:solidFill>
                <a:srgbClr val="000000"/>
              </a:solidFill>
              <a:uFillTx/>
              <a:latin typeface="Noto San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Noto Sans"/>
              </a:rPr>
              <a:t>Septième niveau de plan</a:t>
            </a:r>
            <a:endParaRPr b="0" lang="en-US" sz="2000" strike="noStrike" u="none">
              <a:solidFill>
                <a:srgbClr val="000000"/>
              </a:solidFill>
              <a:uFillTx/>
              <a:latin typeface="Noto San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4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3.jpeg"/><Relationship Id="rId3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"/>
          <p:cNvSpPr/>
          <p:nvPr/>
        </p:nvSpPr>
        <p:spPr>
          <a:xfrm>
            <a:off x="0" y="0"/>
            <a:ext cx="12192120" cy="6858360"/>
          </a:xfrm>
          <a:custGeom>
            <a:avLst/>
            <a:gdLst/>
            <a:ahLst/>
            <a:rect l="0" t="0" r="r" b="b"/>
            <a:pathLst>
              <a:path w="33867" h="19051">
                <a:moveTo>
                  <a:pt x="0" y="0"/>
                </a:moveTo>
                <a:lnTo>
                  <a:pt x="33867" y="0"/>
                </a:lnTo>
                <a:lnTo>
                  <a:pt x="33867" y="19051"/>
                </a:lnTo>
                <a:lnTo>
                  <a:pt x="0" y="190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4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5" name=""/>
          <p:cNvSpPr/>
          <p:nvPr/>
        </p:nvSpPr>
        <p:spPr>
          <a:xfrm>
            <a:off x="0" y="0"/>
            <a:ext cx="12192120" cy="6858360"/>
          </a:xfrm>
          <a:custGeom>
            <a:avLst/>
            <a:gdLst/>
            <a:ahLst/>
            <a:rect l="0" t="0" r="r" b="b"/>
            <a:pathLst>
              <a:path w="33867" h="19051">
                <a:moveTo>
                  <a:pt x="0" y="0"/>
                </a:moveTo>
                <a:lnTo>
                  <a:pt x="33867" y="0"/>
                </a:lnTo>
                <a:lnTo>
                  <a:pt x="33867" y="19051"/>
                </a:lnTo>
                <a:lnTo>
                  <a:pt x="0" y="190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4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pic>
        <p:nvPicPr>
          <p:cNvPr id="6" name="" descr=""/>
          <p:cNvPicPr/>
          <p:nvPr/>
        </p:nvPicPr>
        <p:blipFill>
          <a:blip r:embed="rId1"/>
          <a:stretch/>
        </p:blipFill>
        <p:spPr>
          <a:xfrm>
            <a:off x="360000" y="108000"/>
            <a:ext cx="2743560" cy="1758600"/>
          </a:xfrm>
          <a:prstGeom prst="rect">
            <a:avLst/>
          </a:prstGeom>
          <a:ln w="0">
            <a:noFill/>
          </a:ln>
        </p:spPr>
      </p:pic>
      <p:pic>
        <p:nvPicPr>
          <p:cNvPr id="7" name="" descr=""/>
          <p:cNvPicPr/>
          <p:nvPr/>
        </p:nvPicPr>
        <p:blipFill>
          <a:blip r:embed="rId2"/>
          <a:stretch/>
        </p:blipFill>
        <p:spPr>
          <a:xfrm>
            <a:off x="7219800" y="3610440"/>
            <a:ext cx="4538160" cy="2059560"/>
          </a:xfrm>
          <a:prstGeom prst="rect">
            <a:avLst/>
          </a:prstGeom>
          <a:ln w="0">
            <a:noFill/>
          </a:ln>
        </p:spPr>
      </p:pic>
      <p:sp>
        <p:nvSpPr>
          <p:cNvPr id="8" name=""/>
          <p:cNvSpPr txBox="1"/>
          <p:nvPr/>
        </p:nvSpPr>
        <p:spPr>
          <a:xfrm>
            <a:off x="360000" y="2503440"/>
            <a:ext cx="8577720" cy="76248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1" lang="en-US" sz="44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Ancrage mémoriel et numérique</a:t>
            </a:r>
            <a:endParaRPr b="0" lang="en-US" sz="44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9" name=""/>
          <p:cNvSpPr txBox="1"/>
          <p:nvPr/>
        </p:nvSpPr>
        <p:spPr>
          <a:xfrm>
            <a:off x="588600" y="3597480"/>
            <a:ext cx="1616040" cy="41652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1" lang="en-US" sz="24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13/01/2024</a:t>
            </a:r>
            <a:endParaRPr b="0" lang="en-US" sz="24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10" name=""/>
          <p:cNvSpPr txBox="1"/>
          <p:nvPr/>
        </p:nvSpPr>
        <p:spPr>
          <a:xfrm>
            <a:off x="588600" y="4394880"/>
            <a:ext cx="3760560" cy="41652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1" lang="en-US" sz="24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Valérie OBLIGER-MARTIN</a:t>
            </a:r>
            <a:endParaRPr b="0" lang="en-US" sz="24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11" name=""/>
          <p:cNvSpPr txBox="1"/>
          <p:nvPr/>
        </p:nvSpPr>
        <p:spPr>
          <a:xfrm>
            <a:off x="588600" y="4836960"/>
            <a:ext cx="3707280" cy="24264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14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Enseignante en BTS SAM – Formatrice INSPE</a:t>
            </a:r>
            <a:endParaRPr b="0" lang="en-US" sz="14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12" name=""/>
          <p:cNvSpPr txBox="1"/>
          <p:nvPr/>
        </p:nvSpPr>
        <p:spPr>
          <a:xfrm>
            <a:off x="588600" y="5143680"/>
            <a:ext cx="2591640" cy="24264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14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valerie.obliger@ac-besancon.fr</a:t>
            </a:r>
            <a:endParaRPr b="0" lang="en-US" sz="14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13" name=""/>
          <p:cNvSpPr txBox="1"/>
          <p:nvPr/>
        </p:nvSpPr>
        <p:spPr>
          <a:xfrm>
            <a:off x="588600" y="5633640"/>
            <a:ext cx="2574720" cy="41652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1" lang="en-US" sz="24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Matthieu PRÉTOT</a:t>
            </a:r>
            <a:endParaRPr b="0" lang="en-US" sz="24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14" name=""/>
          <p:cNvSpPr txBox="1"/>
          <p:nvPr/>
        </p:nvSpPr>
        <p:spPr>
          <a:xfrm>
            <a:off x="588600" y="5949000"/>
            <a:ext cx="1798920" cy="24264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14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Conseiller numérique</a:t>
            </a:r>
            <a:endParaRPr b="0" lang="en-US" sz="14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15" name=""/>
          <p:cNvSpPr txBox="1"/>
          <p:nvPr/>
        </p:nvSpPr>
        <p:spPr>
          <a:xfrm>
            <a:off x="588600" y="6128280"/>
            <a:ext cx="5580000" cy="24264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14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matthieu.pretot@region-academique-bourgogne-franche-comte.fr</a:t>
            </a:r>
            <a:endParaRPr b="0" lang="en-US" sz="14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"/>
          <p:cNvSpPr/>
          <p:nvPr/>
        </p:nvSpPr>
        <p:spPr>
          <a:xfrm>
            <a:off x="0" y="0"/>
            <a:ext cx="12192120" cy="6858360"/>
          </a:xfrm>
          <a:custGeom>
            <a:avLst/>
            <a:gdLst/>
            <a:ahLst/>
            <a:rect l="0" t="0" r="r" b="b"/>
            <a:pathLst>
              <a:path w="33867" h="19051">
                <a:moveTo>
                  <a:pt x="0" y="0"/>
                </a:moveTo>
                <a:lnTo>
                  <a:pt x="33867" y="0"/>
                </a:lnTo>
                <a:lnTo>
                  <a:pt x="33867" y="19051"/>
                </a:lnTo>
                <a:lnTo>
                  <a:pt x="0" y="190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4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142" name=""/>
          <p:cNvSpPr/>
          <p:nvPr/>
        </p:nvSpPr>
        <p:spPr>
          <a:xfrm>
            <a:off x="0" y="0"/>
            <a:ext cx="12192120" cy="6858360"/>
          </a:xfrm>
          <a:custGeom>
            <a:avLst/>
            <a:gdLst/>
            <a:ahLst/>
            <a:rect l="0" t="0" r="r" b="b"/>
            <a:pathLst>
              <a:path w="33867" h="19051">
                <a:moveTo>
                  <a:pt x="0" y="0"/>
                </a:moveTo>
                <a:lnTo>
                  <a:pt x="33867" y="0"/>
                </a:lnTo>
                <a:lnTo>
                  <a:pt x="33867" y="19051"/>
                </a:lnTo>
                <a:lnTo>
                  <a:pt x="0" y="190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4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pic>
        <p:nvPicPr>
          <p:cNvPr id="143" name="" descr=""/>
          <p:cNvPicPr/>
          <p:nvPr/>
        </p:nvPicPr>
        <p:blipFill>
          <a:blip r:embed="rId1"/>
          <a:stretch/>
        </p:blipFill>
        <p:spPr>
          <a:xfrm>
            <a:off x="360000" y="108000"/>
            <a:ext cx="2743560" cy="1758600"/>
          </a:xfrm>
          <a:prstGeom prst="rect">
            <a:avLst/>
          </a:prstGeom>
          <a:ln w="0">
            <a:noFill/>
          </a:ln>
        </p:spPr>
      </p:pic>
      <p:sp>
        <p:nvSpPr>
          <p:cNvPr id="144" name=""/>
          <p:cNvSpPr txBox="1"/>
          <p:nvPr/>
        </p:nvSpPr>
        <p:spPr>
          <a:xfrm>
            <a:off x="451440" y="6588360"/>
            <a:ext cx="540360" cy="14076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800" strike="noStrike" u="none">
                <a:solidFill>
                  <a:srgbClr val="8c8c8c"/>
                </a:solidFill>
                <a:uFillTx/>
                <a:latin typeface="Arial"/>
                <a:ea typeface="Arial"/>
              </a:rPr>
              <a:t>01/13/2025</a:t>
            </a:r>
            <a:endParaRPr b="0" lang="en-US" sz="8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145" name=""/>
          <p:cNvSpPr txBox="1"/>
          <p:nvPr/>
        </p:nvSpPr>
        <p:spPr>
          <a:xfrm>
            <a:off x="11449800" y="6562080"/>
            <a:ext cx="162360" cy="1908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1100" strike="noStrike" u="none">
                <a:solidFill>
                  <a:srgbClr val="8c8c8c"/>
                </a:solidFill>
                <a:uFillTx/>
                <a:latin typeface="Arial"/>
                <a:ea typeface="Arial"/>
              </a:rPr>
              <a:t>10</a:t>
            </a:r>
            <a:endParaRPr b="0" lang="en-US" sz="11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146" name=""/>
          <p:cNvSpPr txBox="1"/>
          <p:nvPr/>
        </p:nvSpPr>
        <p:spPr>
          <a:xfrm>
            <a:off x="1924920" y="1440360"/>
            <a:ext cx="8728920" cy="55368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1" lang="en-US" sz="32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Présentation de Digiflashcards de La Digitale</a:t>
            </a:r>
            <a:endParaRPr b="0" lang="en-US" sz="32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pic>
        <p:nvPicPr>
          <p:cNvPr id="147" name="" descr=""/>
          <p:cNvPicPr/>
          <p:nvPr/>
        </p:nvPicPr>
        <p:blipFill>
          <a:blip r:embed="rId2"/>
          <a:stretch/>
        </p:blipFill>
        <p:spPr>
          <a:xfrm>
            <a:off x="2523960" y="2888640"/>
            <a:ext cx="7143480" cy="2599920"/>
          </a:xfrm>
          <a:prstGeom prst="rect">
            <a:avLst/>
          </a:prstGeom>
          <a:ln w="0">
            <a:noFill/>
          </a:ln>
        </p:spPr>
      </p:pic>
      <p:sp>
        <p:nvSpPr>
          <p:cNvPr id="148" name=""/>
          <p:cNvSpPr txBox="1"/>
          <p:nvPr/>
        </p:nvSpPr>
        <p:spPr>
          <a:xfrm>
            <a:off x="4684680" y="6591960"/>
            <a:ext cx="2907000" cy="14076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800" strike="noStrike" u="none">
                <a:solidFill>
                  <a:srgbClr val="8c8c8c"/>
                </a:solidFill>
                <a:uFillTx/>
                <a:latin typeface="Arial"/>
                <a:ea typeface="Arial"/>
              </a:rPr>
              <a:t>Délégation Régionale au Numérique pour l’Education (DRNE)</a:t>
            </a:r>
            <a:endParaRPr b="0" lang="en-US" sz="8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"/>
          <p:cNvSpPr/>
          <p:nvPr/>
        </p:nvSpPr>
        <p:spPr>
          <a:xfrm>
            <a:off x="0" y="0"/>
            <a:ext cx="12192120" cy="6858360"/>
          </a:xfrm>
          <a:custGeom>
            <a:avLst/>
            <a:gdLst/>
            <a:ahLst/>
            <a:rect l="0" t="0" r="r" b="b"/>
            <a:pathLst>
              <a:path w="33867" h="19051">
                <a:moveTo>
                  <a:pt x="0" y="0"/>
                </a:moveTo>
                <a:lnTo>
                  <a:pt x="33867" y="0"/>
                </a:lnTo>
                <a:lnTo>
                  <a:pt x="33867" y="19051"/>
                </a:lnTo>
                <a:lnTo>
                  <a:pt x="0" y="190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4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150" name=""/>
          <p:cNvSpPr/>
          <p:nvPr/>
        </p:nvSpPr>
        <p:spPr>
          <a:xfrm>
            <a:off x="0" y="0"/>
            <a:ext cx="12192120" cy="6858360"/>
          </a:xfrm>
          <a:custGeom>
            <a:avLst/>
            <a:gdLst/>
            <a:ahLst/>
            <a:rect l="0" t="0" r="r" b="b"/>
            <a:pathLst>
              <a:path w="33867" h="19051">
                <a:moveTo>
                  <a:pt x="0" y="0"/>
                </a:moveTo>
                <a:lnTo>
                  <a:pt x="33867" y="0"/>
                </a:lnTo>
                <a:lnTo>
                  <a:pt x="33867" y="19051"/>
                </a:lnTo>
                <a:lnTo>
                  <a:pt x="0" y="190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4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pic>
        <p:nvPicPr>
          <p:cNvPr id="151" name="" descr=""/>
          <p:cNvPicPr/>
          <p:nvPr/>
        </p:nvPicPr>
        <p:blipFill>
          <a:blip r:embed="rId1"/>
          <a:stretch/>
        </p:blipFill>
        <p:spPr>
          <a:xfrm>
            <a:off x="360000" y="108000"/>
            <a:ext cx="2743560" cy="1758600"/>
          </a:xfrm>
          <a:prstGeom prst="rect">
            <a:avLst/>
          </a:prstGeom>
          <a:ln w="0">
            <a:noFill/>
          </a:ln>
        </p:spPr>
      </p:pic>
      <p:sp>
        <p:nvSpPr>
          <p:cNvPr id="152" name=""/>
          <p:cNvSpPr txBox="1"/>
          <p:nvPr/>
        </p:nvSpPr>
        <p:spPr>
          <a:xfrm>
            <a:off x="451440" y="6588360"/>
            <a:ext cx="540360" cy="14076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800" strike="noStrike" u="none">
                <a:solidFill>
                  <a:srgbClr val="8c8c8c"/>
                </a:solidFill>
                <a:uFillTx/>
                <a:latin typeface="Arial"/>
                <a:ea typeface="Arial"/>
              </a:rPr>
              <a:t>01/13/2025</a:t>
            </a:r>
            <a:endParaRPr b="0" lang="en-US" sz="8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153" name=""/>
          <p:cNvSpPr txBox="1"/>
          <p:nvPr/>
        </p:nvSpPr>
        <p:spPr>
          <a:xfrm>
            <a:off x="11449800" y="6562080"/>
            <a:ext cx="162360" cy="1908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1100" strike="noStrike" u="none">
                <a:solidFill>
                  <a:srgbClr val="8c8c8c"/>
                </a:solidFill>
                <a:uFillTx/>
                <a:latin typeface="Arial"/>
                <a:ea typeface="Arial"/>
              </a:rPr>
              <a:t>11</a:t>
            </a:r>
            <a:endParaRPr b="0" lang="en-US" sz="11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154" name=""/>
          <p:cNvSpPr txBox="1"/>
          <p:nvPr/>
        </p:nvSpPr>
        <p:spPr>
          <a:xfrm>
            <a:off x="2741400" y="794160"/>
            <a:ext cx="8728920" cy="55368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1" lang="en-US" sz="32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Présentation de Digiflashcards de La Digitale</a:t>
            </a:r>
            <a:endParaRPr b="0" lang="en-US" sz="32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pic>
        <p:nvPicPr>
          <p:cNvPr id="155" name="" descr=""/>
          <p:cNvPicPr/>
          <p:nvPr/>
        </p:nvPicPr>
        <p:blipFill>
          <a:blip r:embed="rId2"/>
          <a:stretch/>
        </p:blipFill>
        <p:spPr>
          <a:xfrm>
            <a:off x="360000" y="1884960"/>
            <a:ext cx="9465480" cy="4436640"/>
          </a:xfrm>
          <a:prstGeom prst="rect">
            <a:avLst/>
          </a:prstGeom>
          <a:ln w="0">
            <a:noFill/>
          </a:ln>
        </p:spPr>
      </p:pic>
      <p:pic>
        <p:nvPicPr>
          <p:cNvPr id="156" name="" descr=""/>
          <p:cNvPicPr/>
          <p:nvPr/>
        </p:nvPicPr>
        <p:blipFill>
          <a:blip r:embed="rId3"/>
          <a:stretch/>
        </p:blipFill>
        <p:spPr>
          <a:xfrm>
            <a:off x="9904680" y="3211560"/>
            <a:ext cx="2147040" cy="2147040"/>
          </a:xfrm>
          <a:prstGeom prst="rect">
            <a:avLst/>
          </a:prstGeom>
          <a:ln w="0">
            <a:noFill/>
          </a:ln>
        </p:spPr>
      </p:pic>
      <p:sp>
        <p:nvSpPr>
          <p:cNvPr id="157" name=""/>
          <p:cNvSpPr txBox="1"/>
          <p:nvPr/>
        </p:nvSpPr>
        <p:spPr>
          <a:xfrm>
            <a:off x="4684680" y="6591960"/>
            <a:ext cx="2907000" cy="14076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800" strike="noStrike" u="none">
                <a:solidFill>
                  <a:srgbClr val="8c8c8c"/>
                </a:solidFill>
                <a:uFillTx/>
                <a:latin typeface="Arial"/>
                <a:ea typeface="Arial"/>
              </a:rPr>
              <a:t>Délégation Régionale au Numérique pour l’Education (DRNE)</a:t>
            </a:r>
            <a:endParaRPr b="0" lang="en-US" sz="8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"/>
          <p:cNvSpPr/>
          <p:nvPr/>
        </p:nvSpPr>
        <p:spPr>
          <a:xfrm>
            <a:off x="0" y="0"/>
            <a:ext cx="12192120" cy="6858360"/>
          </a:xfrm>
          <a:custGeom>
            <a:avLst/>
            <a:gdLst/>
            <a:ahLst/>
            <a:rect l="0" t="0" r="r" b="b"/>
            <a:pathLst>
              <a:path w="33867" h="19051">
                <a:moveTo>
                  <a:pt x="0" y="0"/>
                </a:moveTo>
                <a:lnTo>
                  <a:pt x="33867" y="0"/>
                </a:lnTo>
                <a:lnTo>
                  <a:pt x="33867" y="19051"/>
                </a:lnTo>
                <a:lnTo>
                  <a:pt x="0" y="190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4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159" name=""/>
          <p:cNvSpPr/>
          <p:nvPr/>
        </p:nvSpPr>
        <p:spPr>
          <a:xfrm>
            <a:off x="0" y="0"/>
            <a:ext cx="12192120" cy="6858360"/>
          </a:xfrm>
          <a:custGeom>
            <a:avLst/>
            <a:gdLst/>
            <a:ahLst/>
            <a:rect l="0" t="0" r="r" b="b"/>
            <a:pathLst>
              <a:path w="33867" h="19051">
                <a:moveTo>
                  <a:pt x="0" y="0"/>
                </a:moveTo>
                <a:lnTo>
                  <a:pt x="33867" y="0"/>
                </a:lnTo>
                <a:lnTo>
                  <a:pt x="33867" y="19051"/>
                </a:lnTo>
                <a:lnTo>
                  <a:pt x="0" y="190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4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pic>
        <p:nvPicPr>
          <p:cNvPr id="160" name="" descr=""/>
          <p:cNvPicPr/>
          <p:nvPr/>
        </p:nvPicPr>
        <p:blipFill>
          <a:blip r:embed="rId1"/>
          <a:stretch/>
        </p:blipFill>
        <p:spPr>
          <a:xfrm>
            <a:off x="360000" y="108000"/>
            <a:ext cx="2743560" cy="1758600"/>
          </a:xfrm>
          <a:prstGeom prst="rect">
            <a:avLst/>
          </a:prstGeom>
          <a:ln w="0">
            <a:noFill/>
          </a:ln>
        </p:spPr>
      </p:pic>
      <p:pic>
        <p:nvPicPr>
          <p:cNvPr id="161" name="" descr=""/>
          <p:cNvPicPr/>
          <p:nvPr/>
        </p:nvPicPr>
        <p:blipFill>
          <a:blip r:embed="rId2"/>
          <a:stretch/>
        </p:blipFill>
        <p:spPr>
          <a:xfrm>
            <a:off x="0" y="1080000"/>
            <a:ext cx="12189960" cy="5382360"/>
          </a:xfrm>
          <a:prstGeom prst="rect">
            <a:avLst/>
          </a:prstGeom>
          <a:ln w="0">
            <a:noFill/>
          </a:ln>
        </p:spPr>
      </p:pic>
      <p:sp>
        <p:nvSpPr>
          <p:cNvPr id="162" name=""/>
          <p:cNvSpPr txBox="1"/>
          <p:nvPr/>
        </p:nvSpPr>
        <p:spPr>
          <a:xfrm>
            <a:off x="451440" y="6588000"/>
            <a:ext cx="540360" cy="14076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800" strike="noStrike" u="none">
                <a:solidFill>
                  <a:srgbClr val="8c8c8c"/>
                </a:solidFill>
                <a:uFillTx/>
                <a:latin typeface="Arial"/>
                <a:ea typeface="Arial"/>
              </a:rPr>
              <a:t>01/13/2025</a:t>
            </a:r>
            <a:endParaRPr b="0" lang="en-US" sz="8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163" name=""/>
          <p:cNvSpPr/>
          <p:nvPr/>
        </p:nvSpPr>
        <p:spPr>
          <a:xfrm>
            <a:off x="0" y="2520000"/>
            <a:ext cx="12188520" cy="896400"/>
          </a:xfrm>
          <a:custGeom>
            <a:avLst/>
            <a:gdLst/>
            <a:ahLst/>
            <a:rect l="0" t="0" r="r" b="b"/>
            <a:pathLst>
              <a:path w="33857" h="2490">
                <a:moveTo>
                  <a:pt x="0" y="0"/>
                </a:moveTo>
                <a:lnTo>
                  <a:pt x="33857" y="0"/>
                </a:lnTo>
                <a:lnTo>
                  <a:pt x="33857" y="2490"/>
                </a:lnTo>
                <a:lnTo>
                  <a:pt x="0" y="249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75000"/>
            </a:srgbClr>
          </a:solidFill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4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164" name=""/>
          <p:cNvSpPr txBox="1"/>
          <p:nvPr/>
        </p:nvSpPr>
        <p:spPr>
          <a:xfrm>
            <a:off x="11449080" y="6561720"/>
            <a:ext cx="162360" cy="1908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1100" strike="noStrike" u="none">
                <a:solidFill>
                  <a:srgbClr val="8c8c8c"/>
                </a:solidFill>
                <a:uFillTx/>
                <a:latin typeface="Arial"/>
                <a:ea typeface="Arial"/>
              </a:rPr>
              <a:t>12</a:t>
            </a:r>
            <a:endParaRPr b="0" lang="en-US" sz="11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165" name=""/>
          <p:cNvSpPr txBox="1"/>
          <p:nvPr/>
        </p:nvSpPr>
        <p:spPr>
          <a:xfrm>
            <a:off x="360000" y="2548800"/>
            <a:ext cx="4196520" cy="76248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1" lang="en-US" sz="44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A vous de jouer</a:t>
            </a:r>
            <a:endParaRPr b="0" lang="en-US" sz="44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166" name=""/>
          <p:cNvSpPr txBox="1"/>
          <p:nvPr/>
        </p:nvSpPr>
        <p:spPr>
          <a:xfrm>
            <a:off x="4684320" y="6591600"/>
            <a:ext cx="2907000" cy="14076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800" strike="noStrike" u="none">
                <a:solidFill>
                  <a:srgbClr val="8c8c8c"/>
                </a:solidFill>
                <a:uFillTx/>
                <a:latin typeface="Arial"/>
                <a:ea typeface="Arial"/>
              </a:rPr>
              <a:t>Délégation Régionale au Numérique pour l’Education (DRNE)</a:t>
            </a:r>
            <a:endParaRPr b="0" lang="en-US" sz="8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"/>
          <p:cNvSpPr/>
          <p:nvPr/>
        </p:nvSpPr>
        <p:spPr>
          <a:xfrm>
            <a:off x="0" y="0"/>
            <a:ext cx="12192120" cy="6858360"/>
          </a:xfrm>
          <a:custGeom>
            <a:avLst/>
            <a:gdLst/>
            <a:ahLst/>
            <a:rect l="0" t="0" r="r" b="b"/>
            <a:pathLst>
              <a:path w="33867" h="19051">
                <a:moveTo>
                  <a:pt x="0" y="0"/>
                </a:moveTo>
                <a:lnTo>
                  <a:pt x="33867" y="0"/>
                </a:lnTo>
                <a:lnTo>
                  <a:pt x="33867" y="19051"/>
                </a:lnTo>
                <a:lnTo>
                  <a:pt x="0" y="190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4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168" name=""/>
          <p:cNvSpPr/>
          <p:nvPr/>
        </p:nvSpPr>
        <p:spPr>
          <a:xfrm>
            <a:off x="0" y="0"/>
            <a:ext cx="12192120" cy="6858360"/>
          </a:xfrm>
          <a:custGeom>
            <a:avLst/>
            <a:gdLst/>
            <a:ahLst/>
            <a:rect l="0" t="0" r="r" b="b"/>
            <a:pathLst>
              <a:path w="33867" h="19051">
                <a:moveTo>
                  <a:pt x="0" y="0"/>
                </a:moveTo>
                <a:lnTo>
                  <a:pt x="33867" y="0"/>
                </a:lnTo>
                <a:lnTo>
                  <a:pt x="33867" y="19051"/>
                </a:lnTo>
                <a:lnTo>
                  <a:pt x="0" y="190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4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pic>
        <p:nvPicPr>
          <p:cNvPr id="169" name="" descr=""/>
          <p:cNvPicPr/>
          <p:nvPr/>
        </p:nvPicPr>
        <p:blipFill>
          <a:blip r:embed="rId1"/>
          <a:stretch/>
        </p:blipFill>
        <p:spPr>
          <a:xfrm>
            <a:off x="360000" y="108000"/>
            <a:ext cx="2743560" cy="1758600"/>
          </a:xfrm>
          <a:prstGeom prst="rect">
            <a:avLst/>
          </a:prstGeom>
          <a:ln w="0">
            <a:noFill/>
          </a:ln>
        </p:spPr>
      </p:pic>
      <p:sp>
        <p:nvSpPr>
          <p:cNvPr id="170" name=""/>
          <p:cNvSpPr txBox="1"/>
          <p:nvPr/>
        </p:nvSpPr>
        <p:spPr>
          <a:xfrm>
            <a:off x="451440" y="6588360"/>
            <a:ext cx="540360" cy="14076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800" strike="noStrike" u="none">
                <a:solidFill>
                  <a:srgbClr val="8c8c8c"/>
                </a:solidFill>
                <a:uFillTx/>
                <a:latin typeface="Arial"/>
                <a:ea typeface="Arial"/>
              </a:rPr>
              <a:t>01/13/2025</a:t>
            </a:r>
            <a:endParaRPr b="0" lang="en-US" sz="8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171" name=""/>
          <p:cNvSpPr txBox="1"/>
          <p:nvPr/>
        </p:nvSpPr>
        <p:spPr>
          <a:xfrm>
            <a:off x="11449800" y="6562080"/>
            <a:ext cx="162360" cy="1908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1100" strike="noStrike" u="none">
                <a:solidFill>
                  <a:srgbClr val="8c8c8c"/>
                </a:solidFill>
                <a:uFillTx/>
                <a:latin typeface="Arial"/>
                <a:ea typeface="Arial"/>
              </a:rPr>
              <a:t>13</a:t>
            </a:r>
            <a:endParaRPr b="0" lang="en-US" sz="11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172" name=""/>
          <p:cNvSpPr txBox="1"/>
          <p:nvPr/>
        </p:nvSpPr>
        <p:spPr>
          <a:xfrm>
            <a:off x="439200" y="1776600"/>
            <a:ext cx="10109160" cy="55368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1" lang="en-US" sz="32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Réaliser un Flashcards de deux cartes intégrant une</a:t>
            </a:r>
            <a:endParaRPr b="0" lang="en-US" sz="32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173" name=""/>
          <p:cNvSpPr txBox="1"/>
          <p:nvPr/>
        </p:nvSpPr>
        <p:spPr>
          <a:xfrm>
            <a:off x="439200" y="2215440"/>
            <a:ext cx="3098160" cy="55368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1" lang="en-US" sz="32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image et un son</a:t>
            </a:r>
            <a:endParaRPr b="0" lang="en-US" sz="32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pic>
        <p:nvPicPr>
          <p:cNvPr id="174" name="" descr=""/>
          <p:cNvPicPr/>
          <p:nvPr/>
        </p:nvPicPr>
        <p:blipFill>
          <a:blip r:embed="rId2"/>
          <a:stretch/>
        </p:blipFill>
        <p:spPr>
          <a:xfrm>
            <a:off x="1078200" y="3084480"/>
            <a:ext cx="2697480" cy="2697480"/>
          </a:xfrm>
          <a:prstGeom prst="rect">
            <a:avLst/>
          </a:prstGeom>
          <a:ln w="0">
            <a:noFill/>
          </a:ln>
        </p:spPr>
      </p:pic>
      <p:pic>
        <p:nvPicPr>
          <p:cNvPr id="175" name="" descr=""/>
          <p:cNvPicPr/>
          <p:nvPr/>
        </p:nvPicPr>
        <p:blipFill>
          <a:blip r:embed="rId3"/>
          <a:stretch/>
        </p:blipFill>
        <p:spPr>
          <a:xfrm>
            <a:off x="8102880" y="3084480"/>
            <a:ext cx="2697480" cy="2697480"/>
          </a:xfrm>
          <a:prstGeom prst="rect">
            <a:avLst/>
          </a:prstGeom>
          <a:ln w="0">
            <a:noFill/>
          </a:ln>
        </p:spPr>
      </p:pic>
      <p:sp>
        <p:nvSpPr>
          <p:cNvPr id="176" name=""/>
          <p:cNvSpPr txBox="1"/>
          <p:nvPr/>
        </p:nvSpPr>
        <p:spPr>
          <a:xfrm>
            <a:off x="4684680" y="6591960"/>
            <a:ext cx="2907000" cy="14076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800" strike="noStrike" u="none">
                <a:solidFill>
                  <a:srgbClr val="8c8c8c"/>
                </a:solidFill>
                <a:uFillTx/>
                <a:latin typeface="Arial"/>
                <a:ea typeface="Arial"/>
              </a:rPr>
              <a:t>Délégation Régionale au Numérique pour l’Education (DRNE)</a:t>
            </a:r>
            <a:endParaRPr b="0" lang="en-US" sz="8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"/>
          <p:cNvSpPr/>
          <p:nvPr/>
        </p:nvSpPr>
        <p:spPr>
          <a:xfrm>
            <a:off x="0" y="0"/>
            <a:ext cx="12192120" cy="6858360"/>
          </a:xfrm>
          <a:custGeom>
            <a:avLst/>
            <a:gdLst/>
            <a:ahLst/>
            <a:rect l="0" t="0" r="r" b="b"/>
            <a:pathLst>
              <a:path w="33867" h="19051">
                <a:moveTo>
                  <a:pt x="0" y="0"/>
                </a:moveTo>
                <a:lnTo>
                  <a:pt x="33867" y="0"/>
                </a:lnTo>
                <a:lnTo>
                  <a:pt x="33867" y="19051"/>
                </a:lnTo>
                <a:lnTo>
                  <a:pt x="0" y="190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4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178" name=""/>
          <p:cNvSpPr/>
          <p:nvPr/>
        </p:nvSpPr>
        <p:spPr>
          <a:xfrm>
            <a:off x="0" y="0"/>
            <a:ext cx="12192120" cy="6858360"/>
          </a:xfrm>
          <a:custGeom>
            <a:avLst/>
            <a:gdLst/>
            <a:ahLst/>
            <a:rect l="0" t="0" r="r" b="b"/>
            <a:pathLst>
              <a:path w="33867" h="19051">
                <a:moveTo>
                  <a:pt x="0" y="0"/>
                </a:moveTo>
                <a:lnTo>
                  <a:pt x="33867" y="0"/>
                </a:lnTo>
                <a:lnTo>
                  <a:pt x="33867" y="19051"/>
                </a:lnTo>
                <a:lnTo>
                  <a:pt x="0" y="190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4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pic>
        <p:nvPicPr>
          <p:cNvPr id="179" name="" descr=""/>
          <p:cNvPicPr/>
          <p:nvPr/>
        </p:nvPicPr>
        <p:blipFill>
          <a:blip r:embed="rId1"/>
          <a:stretch/>
        </p:blipFill>
        <p:spPr>
          <a:xfrm>
            <a:off x="360000" y="108000"/>
            <a:ext cx="2743560" cy="1758600"/>
          </a:xfrm>
          <a:prstGeom prst="rect">
            <a:avLst/>
          </a:prstGeom>
          <a:ln w="0">
            <a:noFill/>
          </a:ln>
        </p:spPr>
      </p:pic>
      <p:pic>
        <p:nvPicPr>
          <p:cNvPr id="180" name="" descr=""/>
          <p:cNvPicPr/>
          <p:nvPr/>
        </p:nvPicPr>
        <p:blipFill>
          <a:blip r:embed="rId2"/>
          <a:stretch/>
        </p:blipFill>
        <p:spPr>
          <a:xfrm>
            <a:off x="360" y="1080000"/>
            <a:ext cx="12188520" cy="5400360"/>
          </a:xfrm>
          <a:prstGeom prst="rect">
            <a:avLst/>
          </a:prstGeom>
          <a:ln w="0">
            <a:noFill/>
          </a:ln>
        </p:spPr>
      </p:pic>
      <p:sp>
        <p:nvSpPr>
          <p:cNvPr id="181" name=""/>
          <p:cNvSpPr txBox="1"/>
          <p:nvPr/>
        </p:nvSpPr>
        <p:spPr>
          <a:xfrm>
            <a:off x="451440" y="6588000"/>
            <a:ext cx="540360" cy="14076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800" strike="noStrike" u="none">
                <a:solidFill>
                  <a:srgbClr val="8c8c8c"/>
                </a:solidFill>
                <a:uFillTx/>
                <a:latin typeface="Arial"/>
                <a:ea typeface="Arial"/>
              </a:rPr>
              <a:t>01/13/2025</a:t>
            </a:r>
            <a:endParaRPr b="0" lang="en-US" sz="8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182" name=""/>
          <p:cNvSpPr/>
          <p:nvPr/>
        </p:nvSpPr>
        <p:spPr>
          <a:xfrm>
            <a:off x="0" y="2520000"/>
            <a:ext cx="12188520" cy="896400"/>
          </a:xfrm>
          <a:custGeom>
            <a:avLst/>
            <a:gdLst/>
            <a:ahLst/>
            <a:rect l="0" t="0" r="r" b="b"/>
            <a:pathLst>
              <a:path w="33857" h="2490">
                <a:moveTo>
                  <a:pt x="0" y="0"/>
                </a:moveTo>
                <a:lnTo>
                  <a:pt x="33857" y="0"/>
                </a:lnTo>
                <a:lnTo>
                  <a:pt x="33857" y="2490"/>
                </a:lnTo>
                <a:lnTo>
                  <a:pt x="0" y="249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75000"/>
            </a:srgbClr>
          </a:solidFill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4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183" name=""/>
          <p:cNvSpPr txBox="1"/>
          <p:nvPr/>
        </p:nvSpPr>
        <p:spPr>
          <a:xfrm>
            <a:off x="11449080" y="6561720"/>
            <a:ext cx="162360" cy="1908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1100" strike="noStrike" u="none">
                <a:solidFill>
                  <a:srgbClr val="8c8c8c"/>
                </a:solidFill>
                <a:uFillTx/>
                <a:latin typeface="Arial"/>
                <a:ea typeface="Arial"/>
              </a:rPr>
              <a:t>14</a:t>
            </a:r>
            <a:endParaRPr b="0" lang="en-US" sz="11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184" name=""/>
          <p:cNvSpPr txBox="1"/>
          <p:nvPr/>
        </p:nvSpPr>
        <p:spPr>
          <a:xfrm>
            <a:off x="360000" y="2582280"/>
            <a:ext cx="12349800" cy="76248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44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Utilisation de l’IA pour la création de flashcards</a:t>
            </a:r>
            <a:endParaRPr b="0" lang="en-US" sz="44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185" name=""/>
          <p:cNvSpPr txBox="1"/>
          <p:nvPr/>
        </p:nvSpPr>
        <p:spPr>
          <a:xfrm>
            <a:off x="4684320" y="6591600"/>
            <a:ext cx="2907000" cy="14076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800" strike="noStrike" u="none">
                <a:solidFill>
                  <a:srgbClr val="8c8c8c"/>
                </a:solidFill>
                <a:uFillTx/>
                <a:latin typeface="Arial"/>
                <a:ea typeface="Arial"/>
              </a:rPr>
              <a:t>Délégation Régionale au Numérique pour l’Education (DRNE)</a:t>
            </a:r>
            <a:endParaRPr b="0" lang="en-US" sz="8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"/>
          <p:cNvSpPr/>
          <p:nvPr/>
        </p:nvSpPr>
        <p:spPr>
          <a:xfrm>
            <a:off x="0" y="0"/>
            <a:ext cx="12192120" cy="6858360"/>
          </a:xfrm>
          <a:custGeom>
            <a:avLst/>
            <a:gdLst/>
            <a:ahLst/>
            <a:rect l="0" t="0" r="r" b="b"/>
            <a:pathLst>
              <a:path w="33867" h="19051">
                <a:moveTo>
                  <a:pt x="0" y="0"/>
                </a:moveTo>
                <a:lnTo>
                  <a:pt x="33867" y="0"/>
                </a:lnTo>
                <a:lnTo>
                  <a:pt x="33867" y="19051"/>
                </a:lnTo>
                <a:lnTo>
                  <a:pt x="0" y="190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4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187" name=""/>
          <p:cNvSpPr/>
          <p:nvPr/>
        </p:nvSpPr>
        <p:spPr>
          <a:xfrm>
            <a:off x="0" y="0"/>
            <a:ext cx="12192120" cy="6858360"/>
          </a:xfrm>
          <a:custGeom>
            <a:avLst/>
            <a:gdLst/>
            <a:ahLst/>
            <a:rect l="0" t="0" r="r" b="b"/>
            <a:pathLst>
              <a:path w="33867" h="19051">
                <a:moveTo>
                  <a:pt x="0" y="0"/>
                </a:moveTo>
                <a:lnTo>
                  <a:pt x="33867" y="0"/>
                </a:lnTo>
                <a:lnTo>
                  <a:pt x="33867" y="19051"/>
                </a:lnTo>
                <a:lnTo>
                  <a:pt x="0" y="190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4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pic>
        <p:nvPicPr>
          <p:cNvPr id="188" name="" descr=""/>
          <p:cNvPicPr/>
          <p:nvPr/>
        </p:nvPicPr>
        <p:blipFill>
          <a:blip r:embed="rId1"/>
          <a:stretch/>
        </p:blipFill>
        <p:spPr>
          <a:xfrm>
            <a:off x="360000" y="108000"/>
            <a:ext cx="2743560" cy="1758600"/>
          </a:xfrm>
          <a:prstGeom prst="rect">
            <a:avLst/>
          </a:prstGeom>
          <a:ln w="0">
            <a:noFill/>
          </a:ln>
        </p:spPr>
      </p:pic>
      <p:sp>
        <p:nvSpPr>
          <p:cNvPr id="189" name=""/>
          <p:cNvSpPr txBox="1"/>
          <p:nvPr/>
        </p:nvSpPr>
        <p:spPr>
          <a:xfrm>
            <a:off x="451440" y="6588360"/>
            <a:ext cx="540360" cy="14076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800" strike="noStrike" u="none">
                <a:solidFill>
                  <a:srgbClr val="8c8c8c"/>
                </a:solidFill>
                <a:uFillTx/>
                <a:latin typeface="Arial"/>
                <a:ea typeface="Arial"/>
              </a:rPr>
              <a:t>01/13/2025</a:t>
            </a:r>
            <a:endParaRPr b="0" lang="en-US" sz="8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190" name=""/>
          <p:cNvSpPr txBox="1"/>
          <p:nvPr/>
        </p:nvSpPr>
        <p:spPr>
          <a:xfrm>
            <a:off x="11449800" y="6562080"/>
            <a:ext cx="162360" cy="1908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1100" strike="noStrike" u="none">
                <a:solidFill>
                  <a:srgbClr val="8c8c8c"/>
                </a:solidFill>
                <a:uFillTx/>
                <a:latin typeface="Arial"/>
                <a:ea typeface="Arial"/>
              </a:rPr>
              <a:t>15</a:t>
            </a:r>
            <a:endParaRPr b="0" lang="en-US" sz="11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191" name=""/>
          <p:cNvSpPr txBox="1"/>
          <p:nvPr/>
        </p:nvSpPr>
        <p:spPr>
          <a:xfrm>
            <a:off x="4684680" y="6591960"/>
            <a:ext cx="2907000" cy="14076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800" strike="noStrike" u="none">
                <a:solidFill>
                  <a:srgbClr val="8c8c8c"/>
                </a:solidFill>
                <a:uFillTx/>
                <a:latin typeface="Arial"/>
                <a:ea typeface="Arial"/>
              </a:rPr>
              <a:t>Délégation Régionale au Numérique pour l’Education (DRNE)</a:t>
            </a:r>
            <a:endParaRPr b="0" lang="en-US" sz="8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192" name=""/>
          <p:cNvSpPr txBox="1"/>
          <p:nvPr/>
        </p:nvSpPr>
        <p:spPr>
          <a:xfrm>
            <a:off x="2587320" y="900720"/>
            <a:ext cx="9203400" cy="55368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1" lang="en-US" sz="32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Utilisation de l’IA pour la création de flashcards</a:t>
            </a:r>
            <a:endParaRPr b="0" lang="en-US" sz="32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193" name=""/>
          <p:cNvSpPr txBox="1"/>
          <p:nvPr/>
        </p:nvSpPr>
        <p:spPr>
          <a:xfrm>
            <a:off x="520920" y="2069280"/>
            <a:ext cx="11706480" cy="34776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L’intelligence artificielle peut se révéler un bon assitant pédagogique pour générer des flashcards.</a:t>
            </a:r>
            <a:endParaRPr b="0" lang="en-US" sz="20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pic>
        <p:nvPicPr>
          <p:cNvPr id="194" name="" descr=""/>
          <p:cNvPicPr/>
          <p:nvPr/>
        </p:nvPicPr>
        <p:blipFill>
          <a:blip r:embed="rId2"/>
          <a:stretch/>
        </p:blipFill>
        <p:spPr>
          <a:xfrm>
            <a:off x="695520" y="3156120"/>
            <a:ext cx="3838320" cy="1180800"/>
          </a:xfrm>
          <a:prstGeom prst="rect">
            <a:avLst/>
          </a:prstGeom>
          <a:ln w="0">
            <a:noFill/>
          </a:ln>
        </p:spPr>
      </p:pic>
      <p:pic>
        <p:nvPicPr>
          <p:cNvPr id="195" name="" descr=""/>
          <p:cNvPicPr/>
          <p:nvPr/>
        </p:nvPicPr>
        <p:blipFill>
          <a:blip r:embed="rId3"/>
          <a:stretch/>
        </p:blipFill>
        <p:spPr>
          <a:xfrm>
            <a:off x="1208880" y="4665960"/>
            <a:ext cx="9608400" cy="987840"/>
          </a:xfrm>
          <a:prstGeom prst="rect">
            <a:avLst/>
          </a:prstGeom>
          <a:ln w="0">
            <a:noFill/>
          </a:ln>
        </p:spPr>
      </p:pic>
      <p:sp>
        <p:nvSpPr>
          <p:cNvPr id="196" name=""/>
          <p:cNvSpPr txBox="1"/>
          <p:nvPr/>
        </p:nvSpPr>
        <p:spPr>
          <a:xfrm>
            <a:off x="520920" y="2679120"/>
            <a:ext cx="8437680" cy="34776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Digiflashcards permet d’importer un fichier csv et propose un modèle :</a:t>
            </a:r>
            <a:endParaRPr b="0" lang="en-US" sz="20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"/>
          <p:cNvSpPr/>
          <p:nvPr/>
        </p:nvSpPr>
        <p:spPr>
          <a:xfrm>
            <a:off x="0" y="0"/>
            <a:ext cx="12192120" cy="6858360"/>
          </a:xfrm>
          <a:custGeom>
            <a:avLst/>
            <a:gdLst/>
            <a:ahLst/>
            <a:rect l="0" t="0" r="r" b="b"/>
            <a:pathLst>
              <a:path w="33867" h="19051">
                <a:moveTo>
                  <a:pt x="0" y="0"/>
                </a:moveTo>
                <a:lnTo>
                  <a:pt x="33867" y="0"/>
                </a:lnTo>
                <a:lnTo>
                  <a:pt x="33867" y="19051"/>
                </a:lnTo>
                <a:lnTo>
                  <a:pt x="0" y="190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4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198" name=""/>
          <p:cNvSpPr/>
          <p:nvPr/>
        </p:nvSpPr>
        <p:spPr>
          <a:xfrm>
            <a:off x="0" y="0"/>
            <a:ext cx="12192120" cy="6858360"/>
          </a:xfrm>
          <a:custGeom>
            <a:avLst/>
            <a:gdLst/>
            <a:ahLst/>
            <a:rect l="0" t="0" r="r" b="b"/>
            <a:pathLst>
              <a:path w="33867" h="19051">
                <a:moveTo>
                  <a:pt x="0" y="0"/>
                </a:moveTo>
                <a:lnTo>
                  <a:pt x="33867" y="0"/>
                </a:lnTo>
                <a:lnTo>
                  <a:pt x="33867" y="19051"/>
                </a:lnTo>
                <a:lnTo>
                  <a:pt x="0" y="190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4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pic>
        <p:nvPicPr>
          <p:cNvPr id="199" name="" descr=""/>
          <p:cNvPicPr/>
          <p:nvPr/>
        </p:nvPicPr>
        <p:blipFill>
          <a:blip r:embed="rId1"/>
          <a:stretch/>
        </p:blipFill>
        <p:spPr>
          <a:xfrm>
            <a:off x="360000" y="108000"/>
            <a:ext cx="2743560" cy="1758600"/>
          </a:xfrm>
          <a:prstGeom prst="rect">
            <a:avLst/>
          </a:prstGeom>
          <a:ln w="0">
            <a:noFill/>
          </a:ln>
        </p:spPr>
      </p:pic>
      <p:sp>
        <p:nvSpPr>
          <p:cNvPr id="200" name=""/>
          <p:cNvSpPr txBox="1"/>
          <p:nvPr/>
        </p:nvSpPr>
        <p:spPr>
          <a:xfrm>
            <a:off x="451440" y="6588360"/>
            <a:ext cx="540360" cy="14076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800" strike="noStrike" u="none">
                <a:solidFill>
                  <a:srgbClr val="8c8c8c"/>
                </a:solidFill>
                <a:uFillTx/>
                <a:latin typeface="Arial"/>
                <a:ea typeface="Arial"/>
              </a:rPr>
              <a:t>01/13/2025</a:t>
            </a:r>
            <a:endParaRPr b="0" lang="en-US" sz="8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201" name=""/>
          <p:cNvSpPr txBox="1"/>
          <p:nvPr/>
        </p:nvSpPr>
        <p:spPr>
          <a:xfrm>
            <a:off x="11449800" y="6562080"/>
            <a:ext cx="162360" cy="1908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1100" strike="noStrike" u="none">
                <a:solidFill>
                  <a:srgbClr val="8c8c8c"/>
                </a:solidFill>
                <a:uFillTx/>
                <a:latin typeface="Arial"/>
                <a:ea typeface="Arial"/>
              </a:rPr>
              <a:t>16</a:t>
            </a:r>
            <a:endParaRPr b="0" lang="en-US" sz="11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202" name=""/>
          <p:cNvSpPr txBox="1"/>
          <p:nvPr/>
        </p:nvSpPr>
        <p:spPr>
          <a:xfrm>
            <a:off x="4684680" y="6591960"/>
            <a:ext cx="2907000" cy="14076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800" strike="noStrike" u="none">
                <a:solidFill>
                  <a:srgbClr val="8c8c8c"/>
                </a:solidFill>
                <a:uFillTx/>
                <a:latin typeface="Arial"/>
                <a:ea typeface="Arial"/>
              </a:rPr>
              <a:t>Délégation Régionale au Numérique pour l’Education (DRNE)</a:t>
            </a:r>
            <a:endParaRPr b="0" lang="en-US" sz="8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203" name=""/>
          <p:cNvSpPr txBox="1"/>
          <p:nvPr/>
        </p:nvSpPr>
        <p:spPr>
          <a:xfrm>
            <a:off x="2587320" y="900720"/>
            <a:ext cx="9203400" cy="55368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1" lang="en-US" sz="32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Utilisation de l’IA pour la création de flashcards</a:t>
            </a:r>
            <a:endParaRPr b="0" lang="en-US" sz="32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204" name=""/>
          <p:cNvSpPr txBox="1"/>
          <p:nvPr/>
        </p:nvSpPr>
        <p:spPr>
          <a:xfrm>
            <a:off x="520920" y="2069280"/>
            <a:ext cx="11665440" cy="34776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Nous allons utiliser le service DuckDuckGo AI Chat pour générer un fichier csv, à partir d’un cours.</a:t>
            </a:r>
            <a:endParaRPr b="0" lang="en-US" sz="20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pic>
        <p:nvPicPr>
          <p:cNvPr id="205" name="" descr=""/>
          <p:cNvPicPr/>
          <p:nvPr/>
        </p:nvPicPr>
        <p:blipFill>
          <a:blip r:embed="rId2"/>
          <a:stretch/>
        </p:blipFill>
        <p:spPr>
          <a:xfrm>
            <a:off x="8091000" y="2711880"/>
            <a:ext cx="2557440" cy="3767760"/>
          </a:xfrm>
          <a:prstGeom prst="rect">
            <a:avLst/>
          </a:prstGeom>
          <a:ln w="0">
            <a:noFill/>
          </a:ln>
        </p:spPr>
      </p:pic>
      <p:pic>
        <p:nvPicPr>
          <p:cNvPr id="206" name="" descr=""/>
          <p:cNvPicPr/>
          <p:nvPr/>
        </p:nvPicPr>
        <p:blipFill>
          <a:blip r:embed="rId3"/>
          <a:stretch/>
        </p:blipFill>
        <p:spPr>
          <a:xfrm>
            <a:off x="1766520" y="3220560"/>
            <a:ext cx="2763360" cy="2763360"/>
          </a:xfrm>
          <a:prstGeom prst="rect">
            <a:avLst/>
          </a:prstGeom>
          <a:ln w="0">
            <a:noFill/>
          </a:ln>
        </p:spPr>
      </p:pic>
      <p:sp>
        <p:nvSpPr>
          <p:cNvPr id="207" name=""/>
          <p:cNvSpPr txBox="1"/>
          <p:nvPr/>
        </p:nvSpPr>
        <p:spPr>
          <a:xfrm>
            <a:off x="520920" y="2679120"/>
            <a:ext cx="7114680" cy="34776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Ce service permet d’utiliser 4 modèles d’IA sans inscription :</a:t>
            </a:r>
            <a:endParaRPr b="0" lang="en-US" sz="20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208" name=""/>
          <p:cNvSpPr/>
          <p:nvPr/>
        </p:nvSpPr>
        <p:spPr>
          <a:xfrm>
            <a:off x="1742400" y="6306480"/>
            <a:ext cx="2812320" cy="0"/>
          </a:xfrm>
          <a:prstGeom prst="line">
            <a:avLst/>
          </a:prstGeom>
          <a:ln w="11160">
            <a:solidFill>
              <a:srgbClr val="576fb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5400" rIns="5400" tIns="-5400" bIns="-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209" name=""/>
          <p:cNvSpPr txBox="1"/>
          <p:nvPr/>
        </p:nvSpPr>
        <p:spPr>
          <a:xfrm>
            <a:off x="1742760" y="6071400"/>
            <a:ext cx="2876400" cy="27612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16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Lien vers DuckDuckGo AI Chat</a:t>
            </a:r>
            <a:endParaRPr b="0" lang="en-US" sz="16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"/>
          <p:cNvSpPr/>
          <p:nvPr/>
        </p:nvSpPr>
        <p:spPr>
          <a:xfrm>
            <a:off x="0" y="0"/>
            <a:ext cx="12192120" cy="6858360"/>
          </a:xfrm>
          <a:custGeom>
            <a:avLst/>
            <a:gdLst/>
            <a:ahLst/>
            <a:rect l="0" t="0" r="r" b="b"/>
            <a:pathLst>
              <a:path w="33867" h="19051">
                <a:moveTo>
                  <a:pt x="0" y="0"/>
                </a:moveTo>
                <a:lnTo>
                  <a:pt x="33867" y="0"/>
                </a:lnTo>
                <a:lnTo>
                  <a:pt x="33867" y="19051"/>
                </a:lnTo>
                <a:lnTo>
                  <a:pt x="0" y="190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4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211" name=""/>
          <p:cNvSpPr/>
          <p:nvPr/>
        </p:nvSpPr>
        <p:spPr>
          <a:xfrm>
            <a:off x="0" y="0"/>
            <a:ext cx="12192120" cy="6858360"/>
          </a:xfrm>
          <a:custGeom>
            <a:avLst/>
            <a:gdLst/>
            <a:ahLst/>
            <a:rect l="0" t="0" r="r" b="b"/>
            <a:pathLst>
              <a:path w="33867" h="19051">
                <a:moveTo>
                  <a:pt x="0" y="0"/>
                </a:moveTo>
                <a:lnTo>
                  <a:pt x="33867" y="0"/>
                </a:lnTo>
                <a:lnTo>
                  <a:pt x="33867" y="19051"/>
                </a:lnTo>
                <a:lnTo>
                  <a:pt x="0" y="190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4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pic>
        <p:nvPicPr>
          <p:cNvPr id="212" name="" descr=""/>
          <p:cNvPicPr/>
          <p:nvPr/>
        </p:nvPicPr>
        <p:blipFill>
          <a:blip r:embed="rId1"/>
          <a:stretch/>
        </p:blipFill>
        <p:spPr>
          <a:xfrm>
            <a:off x="360000" y="108000"/>
            <a:ext cx="2743560" cy="1758600"/>
          </a:xfrm>
          <a:prstGeom prst="rect">
            <a:avLst/>
          </a:prstGeom>
          <a:ln w="0">
            <a:noFill/>
          </a:ln>
        </p:spPr>
      </p:pic>
      <p:sp>
        <p:nvSpPr>
          <p:cNvPr id="213" name=""/>
          <p:cNvSpPr txBox="1"/>
          <p:nvPr/>
        </p:nvSpPr>
        <p:spPr>
          <a:xfrm>
            <a:off x="451440" y="6588360"/>
            <a:ext cx="540360" cy="14076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800" strike="noStrike" u="none">
                <a:solidFill>
                  <a:srgbClr val="8c8c8c"/>
                </a:solidFill>
                <a:uFillTx/>
                <a:latin typeface="Arial"/>
                <a:ea typeface="Arial"/>
              </a:rPr>
              <a:t>01/13/2025</a:t>
            </a:r>
            <a:endParaRPr b="0" lang="en-US" sz="8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214" name=""/>
          <p:cNvSpPr txBox="1"/>
          <p:nvPr/>
        </p:nvSpPr>
        <p:spPr>
          <a:xfrm>
            <a:off x="11449800" y="6562080"/>
            <a:ext cx="162360" cy="1908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1100" strike="noStrike" u="none">
                <a:solidFill>
                  <a:srgbClr val="8c8c8c"/>
                </a:solidFill>
                <a:uFillTx/>
                <a:latin typeface="Arial"/>
                <a:ea typeface="Arial"/>
              </a:rPr>
              <a:t>17</a:t>
            </a:r>
            <a:endParaRPr b="0" lang="en-US" sz="11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215" name=""/>
          <p:cNvSpPr txBox="1"/>
          <p:nvPr/>
        </p:nvSpPr>
        <p:spPr>
          <a:xfrm>
            <a:off x="4684680" y="6591960"/>
            <a:ext cx="2907000" cy="14076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800" strike="noStrike" u="none">
                <a:solidFill>
                  <a:srgbClr val="8c8c8c"/>
                </a:solidFill>
                <a:uFillTx/>
                <a:latin typeface="Arial"/>
                <a:ea typeface="Arial"/>
              </a:rPr>
              <a:t>Délégation Régionale au Numérique pour l’Education (DRNE)</a:t>
            </a:r>
            <a:endParaRPr b="0" lang="en-US" sz="8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216" name=""/>
          <p:cNvSpPr txBox="1"/>
          <p:nvPr/>
        </p:nvSpPr>
        <p:spPr>
          <a:xfrm>
            <a:off x="2587320" y="900720"/>
            <a:ext cx="9203400" cy="55368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1" lang="en-US" sz="32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Utilisation de l’IA pour la création de flashcards</a:t>
            </a:r>
            <a:endParaRPr b="0" lang="en-US" sz="32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217" name=""/>
          <p:cNvSpPr txBox="1"/>
          <p:nvPr/>
        </p:nvSpPr>
        <p:spPr>
          <a:xfrm>
            <a:off x="648360" y="2296080"/>
            <a:ext cx="1377000" cy="34776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Le Prompt :</a:t>
            </a:r>
            <a:endParaRPr b="0" lang="en-US" sz="20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218" name=""/>
          <p:cNvSpPr txBox="1"/>
          <p:nvPr/>
        </p:nvSpPr>
        <p:spPr>
          <a:xfrm>
            <a:off x="648360" y="2905920"/>
            <a:ext cx="8396280" cy="34776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Je suis enseignant et je souhaite faire 10 flashcards à partir d’un cours.</a:t>
            </a:r>
            <a:endParaRPr b="0" lang="en-US" sz="20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219" name=""/>
          <p:cNvSpPr txBox="1"/>
          <p:nvPr/>
        </p:nvSpPr>
        <p:spPr>
          <a:xfrm>
            <a:off x="648360" y="3820320"/>
            <a:ext cx="8280720" cy="34776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A partir du cours qui va suivre, réalise un fichier .csv qui aura l’en-tête</a:t>
            </a:r>
            <a:endParaRPr b="0" lang="en-US" sz="20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220" name=""/>
          <p:cNvSpPr txBox="1"/>
          <p:nvPr/>
        </p:nvSpPr>
        <p:spPr>
          <a:xfrm>
            <a:off x="648360" y="4124880"/>
            <a:ext cx="1143720" cy="34776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suivante :</a:t>
            </a:r>
            <a:endParaRPr b="0" lang="en-US" sz="20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221" name=""/>
          <p:cNvSpPr txBox="1"/>
          <p:nvPr/>
        </p:nvSpPr>
        <p:spPr>
          <a:xfrm>
            <a:off x="648360" y="4429800"/>
            <a:ext cx="8882640" cy="34776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recto_texte,recto_image,recto_audio,verso_texte,verso_image,verso_audio</a:t>
            </a:r>
            <a:endParaRPr b="0" lang="en-US" sz="20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222" name=""/>
          <p:cNvSpPr txBox="1"/>
          <p:nvPr/>
        </p:nvSpPr>
        <p:spPr>
          <a:xfrm>
            <a:off x="648360" y="5344200"/>
            <a:ext cx="8951040" cy="34776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recto_texte contiendra la question et verso_texte la réponse tous les autres</a:t>
            </a:r>
            <a:endParaRPr b="0" lang="en-US" sz="20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223" name=""/>
          <p:cNvSpPr txBox="1"/>
          <p:nvPr/>
        </p:nvSpPr>
        <p:spPr>
          <a:xfrm>
            <a:off x="648360" y="5649120"/>
            <a:ext cx="2460600" cy="34776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champs seront vides</a:t>
            </a:r>
            <a:endParaRPr b="0" lang="en-US" sz="20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"/>
          <p:cNvSpPr/>
          <p:nvPr/>
        </p:nvSpPr>
        <p:spPr>
          <a:xfrm>
            <a:off x="0" y="0"/>
            <a:ext cx="12192120" cy="6858360"/>
          </a:xfrm>
          <a:custGeom>
            <a:avLst/>
            <a:gdLst/>
            <a:ahLst/>
            <a:rect l="0" t="0" r="r" b="b"/>
            <a:pathLst>
              <a:path w="33867" h="19051">
                <a:moveTo>
                  <a:pt x="0" y="0"/>
                </a:moveTo>
                <a:lnTo>
                  <a:pt x="33867" y="0"/>
                </a:lnTo>
                <a:lnTo>
                  <a:pt x="33867" y="19051"/>
                </a:lnTo>
                <a:lnTo>
                  <a:pt x="0" y="190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4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225" name=""/>
          <p:cNvSpPr/>
          <p:nvPr/>
        </p:nvSpPr>
        <p:spPr>
          <a:xfrm>
            <a:off x="0" y="0"/>
            <a:ext cx="12192120" cy="6858360"/>
          </a:xfrm>
          <a:custGeom>
            <a:avLst/>
            <a:gdLst/>
            <a:ahLst/>
            <a:rect l="0" t="0" r="r" b="b"/>
            <a:pathLst>
              <a:path w="33867" h="19051">
                <a:moveTo>
                  <a:pt x="0" y="0"/>
                </a:moveTo>
                <a:lnTo>
                  <a:pt x="33867" y="0"/>
                </a:lnTo>
                <a:lnTo>
                  <a:pt x="33867" y="19051"/>
                </a:lnTo>
                <a:lnTo>
                  <a:pt x="0" y="190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4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pic>
        <p:nvPicPr>
          <p:cNvPr id="226" name="" descr=""/>
          <p:cNvPicPr/>
          <p:nvPr/>
        </p:nvPicPr>
        <p:blipFill>
          <a:blip r:embed="rId1"/>
          <a:stretch/>
        </p:blipFill>
        <p:spPr>
          <a:xfrm>
            <a:off x="360000" y="108000"/>
            <a:ext cx="2743560" cy="1758600"/>
          </a:xfrm>
          <a:prstGeom prst="rect">
            <a:avLst/>
          </a:prstGeom>
          <a:ln w="0">
            <a:noFill/>
          </a:ln>
        </p:spPr>
      </p:pic>
      <p:pic>
        <p:nvPicPr>
          <p:cNvPr id="227" name="" descr=""/>
          <p:cNvPicPr/>
          <p:nvPr/>
        </p:nvPicPr>
        <p:blipFill>
          <a:blip r:embed="rId2"/>
          <a:stretch/>
        </p:blipFill>
        <p:spPr>
          <a:xfrm>
            <a:off x="0" y="1759320"/>
            <a:ext cx="12189960" cy="4703040"/>
          </a:xfrm>
          <a:prstGeom prst="rect">
            <a:avLst/>
          </a:prstGeom>
          <a:ln w="0">
            <a:noFill/>
          </a:ln>
        </p:spPr>
      </p:pic>
      <p:sp>
        <p:nvSpPr>
          <p:cNvPr id="228" name=""/>
          <p:cNvSpPr txBox="1"/>
          <p:nvPr/>
        </p:nvSpPr>
        <p:spPr>
          <a:xfrm>
            <a:off x="451440" y="6588000"/>
            <a:ext cx="540360" cy="14076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800" strike="noStrike" u="none">
                <a:solidFill>
                  <a:srgbClr val="8c8c8c"/>
                </a:solidFill>
                <a:uFillTx/>
                <a:latin typeface="Arial"/>
                <a:ea typeface="Arial"/>
              </a:rPr>
              <a:t>01/13/2025</a:t>
            </a:r>
            <a:endParaRPr b="0" lang="en-US" sz="8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229" name=""/>
          <p:cNvSpPr/>
          <p:nvPr/>
        </p:nvSpPr>
        <p:spPr>
          <a:xfrm>
            <a:off x="0" y="2520000"/>
            <a:ext cx="12188520" cy="896400"/>
          </a:xfrm>
          <a:custGeom>
            <a:avLst/>
            <a:gdLst/>
            <a:ahLst/>
            <a:rect l="0" t="0" r="r" b="b"/>
            <a:pathLst>
              <a:path w="33857" h="2490">
                <a:moveTo>
                  <a:pt x="0" y="0"/>
                </a:moveTo>
                <a:lnTo>
                  <a:pt x="33857" y="0"/>
                </a:lnTo>
                <a:lnTo>
                  <a:pt x="33857" y="2490"/>
                </a:lnTo>
                <a:lnTo>
                  <a:pt x="0" y="249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75000"/>
            </a:srgbClr>
          </a:solidFill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4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230" name=""/>
          <p:cNvSpPr txBox="1"/>
          <p:nvPr/>
        </p:nvSpPr>
        <p:spPr>
          <a:xfrm>
            <a:off x="11449080" y="6561720"/>
            <a:ext cx="162360" cy="1908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1100" strike="noStrike" u="none">
                <a:solidFill>
                  <a:srgbClr val="8c8c8c"/>
                </a:solidFill>
                <a:uFillTx/>
                <a:latin typeface="Arial"/>
                <a:ea typeface="Arial"/>
              </a:rPr>
              <a:t>18</a:t>
            </a:r>
            <a:endParaRPr b="0" lang="en-US" sz="11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231" name=""/>
          <p:cNvSpPr txBox="1"/>
          <p:nvPr/>
        </p:nvSpPr>
        <p:spPr>
          <a:xfrm>
            <a:off x="360000" y="2548800"/>
            <a:ext cx="4196520" cy="76248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1" lang="en-US" sz="44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A vous de jouer</a:t>
            </a:r>
            <a:endParaRPr b="0" lang="en-US" sz="44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232" name=""/>
          <p:cNvSpPr txBox="1"/>
          <p:nvPr/>
        </p:nvSpPr>
        <p:spPr>
          <a:xfrm>
            <a:off x="4684320" y="6591600"/>
            <a:ext cx="2907000" cy="14076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800" strike="noStrike" u="none">
                <a:solidFill>
                  <a:srgbClr val="8c8c8c"/>
                </a:solidFill>
                <a:uFillTx/>
                <a:latin typeface="Arial"/>
                <a:ea typeface="Arial"/>
              </a:rPr>
              <a:t>Délégation Régionale au Numérique pour l’Education (DRNE)</a:t>
            </a:r>
            <a:endParaRPr b="0" lang="en-US" sz="8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"/>
          <p:cNvSpPr/>
          <p:nvPr/>
        </p:nvSpPr>
        <p:spPr>
          <a:xfrm>
            <a:off x="0" y="0"/>
            <a:ext cx="12192120" cy="6858360"/>
          </a:xfrm>
          <a:custGeom>
            <a:avLst/>
            <a:gdLst/>
            <a:ahLst/>
            <a:rect l="0" t="0" r="r" b="b"/>
            <a:pathLst>
              <a:path w="33867" h="19051">
                <a:moveTo>
                  <a:pt x="0" y="0"/>
                </a:moveTo>
                <a:lnTo>
                  <a:pt x="33867" y="0"/>
                </a:lnTo>
                <a:lnTo>
                  <a:pt x="33867" y="19051"/>
                </a:lnTo>
                <a:lnTo>
                  <a:pt x="0" y="190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4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234" name=""/>
          <p:cNvSpPr/>
          <p:nvPr/>
        </p:nvSpPr>
        <p:spPr>
          <a:xfrm>
            <a:off x="0" y="0"/>
            <a:ext cx="12192120" cy="6858360"/>
          </a:xfrm>
          <a:custGeom>
            <a:avLst/>
            <a:gdLst/>
            <a:ahLst/>
            <a:rect l="0" t="0" r="r" b="b"/>
            <a:pathLst>
              <a:path w="33867" h="19051">
                <a:moveTo>
                  <a:pt x="0" y="0"/>
                </a:moveTo>
                <a:lnTo>
                  <a:pt x="33867" y="0"/>
                </a:lnTo>
                <a:lnTo>
                  <a:pt x="33867" y="19051"/>
                </a:lnTo>
                <a:lnTo>
                  <a:pt x="0" y="190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4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pic>
        <p:nvPicPr>
          <p:cNvPr id="235" name="" descr=""/>
          <p:cNvPicPr/>
          <p:nvPr/>
        </p:nvPicPr>
        <p:blipFill>
          <a:blip r:embed="rId1"/>
          <a:stretch/>
        </p:blipFill>
        <p:spPr>
          <a:xfrm>
            <a:off x="360000" y="108000"/>
            <a:ext cx="2743560" cy="1758600"/>
          </a:xfrm>
          <a:prstGeom prst="rect">
            <a:avLst/>
          </a:prstGeom>
          <a:ln w="0">
            <a:noFill/>
          </a:ln>
        </p:spPr>
      </p:pic>
      <p:sp>
        <p:nvSpPr>
          <p:cNvPr id="236" name=""/>
          <p:cNvSpPr txBox="1"/>
          <p:nvPr/>
        </p:nvSpPr>
        <p:spPr>
          <a:xfrm>
            <a:off x="451440" y="6588360"/>
            <a:ext cx="540360" cy="14076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800" strike="noStrike" u="none">
                <a:solidFill>
                  <a:srgbClr val="8c8c8c"/>
                </a:solidFill>
                <a:uFillTx/>
                <a:latin typeface="Arial"/>
                <a:ea typeface="Arial"/>
              </a:rPr>
              <a:t>01/13/2025</a:t>
            </a:r>
            <a:endParaRPr b="0" lang="en-US" sz="8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237" name=""/>
          <p:cNvSpPr txBox="1"/>
          <p:nvPr/>
        </p:nvSpPr>
        <p:spPr>
          <a:xfrm>
            <a:off x="11449800" y="6562080"/>
            <a:ext cx="162360" cy="1908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1100" strike="noStrike" u="none">
                <a:solidFill>
                  <a:srgbClr val="8c8c8c"/>
                </a:solidFill>
                <a:uFillTx/>
                <a:latin typeface="Arial"/>
                <a:ea typeface="Arial"/>
              </a:rPr>
              <a:t>19</a:t>
            </a:r>
            <a:endParaRPr b="0" lang="en-US" sz="11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238" name=""/>
          <p:cNvSpPr txBox="1"/>
          <p:nvPr/>
        </p:nvSpPr>
        <p:spPr>
          <a:xfrm>
            <a:off x="4684680" y="6591960"/>
            <a:ext cx="2907000" cy="14076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800" strike="noStrike" u="none">
                <a:solidFill>
                  <a:srgbClr val="8c8c8c"/>
                </a:solidFill>
                <a:uFillTx/>
                <a:latin typeface="Arial"/>
                <a:ea typeface="Arial"/>
              </a:rPr>
              <a:t>Délégation Régionale au Numérique pour l’Education (DRNE)</a:t>
            </a:r>
            <a:endParaRPr b="0" lang="en-US" sz="8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239" name=""/>
          <p:cNvSpPr txBox="1"/>
          <p:nvPr/>
        </p:nvSpPr>
        <p:spPr>
          <a:xfrm>
            <a:off x="2863080" y="400680"/>
            <a:ext cx="5020920" cy="55368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1" lang="en-US" sz="32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Réalisation d’une série de</a:t>
            </a:r>
            <a:endParaRPr b="0" lang="en-US" sz="32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240" name=""/>
          <p:cNvSpPr txBox="1"/>
          <p:nvPr/>
        </p:nvSpPr>
        <p:spPr>
          <a:xfrm>
            <a:off x="2863080" y="888480"/>
            <a:ext cx="4886280" cy="55368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1" lang="en-US" sz="32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10 flashcards grâce à l’IA</a:t>
            </a:r>
            <a:endParaRPr b="0" lang="en-US" sz="32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241" name=""/>
          <p:cNvSpPr txBox="1"/>
          <p:nvPr/>
        </p:nvSpPr>
        <p:spPr>
          <a:xfrm>
            <a:off x="1077480" y="3036600"/>
            <a:ext cx="2414880" cy="311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Ouvrir DuckDuckGo AI</a:t>
            </a:r>
            <a:endParaRPr b="0" lang="en-US" sz="18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242" name=""/>
          <p:cNvSpPr txBox="1"/>
          <p:nvPr/>
        </p:nvSpPr>
        <p:spPr>
          <a:xfrm>
            <a:off x="1077480" y="3310920"/>
            <a:ext cx="2198160" cy="311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et choisir un modèle</a:t>
            </a:r>
            <a:endParaRPr b="0" lang="en-US" sz="18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243" name=""/>
          <p:cNvSpPr txBox="1"/>
          <p:nvPr/>
        </p:nvSpPr>
        <p:spPr>
          <a:xfrm>
            <a:off x="4928040" y="3171960"/>
            <a:ext cx="1744200" cy="311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Coller le prompt</a:t>
            </a:r>
            <a:endParaRPr b="0" lang="en-US" sz="18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244" name=""/>
          <p:cNvSpPr/>
          <p:nvPr/>
        </p:nvSpPr>
        <p:spPr>
          <a:xfrm>
            <a:off x="190440" y="2965320"/>
            <a:ext cx="739800" cy="729000"/>
          </a:xfrm>
          <a:custGeom>
            <a:avLst/>
            <a:gdLst/>
            <a:ahLst/>
            <a:rect l="0" t="0" r="r" b="b"/>
            <a:pathLst>
              <a:path w="2055" h="2025">
                <a:moveTo>
                  <a:pt x="0" y="1013"/>
                </a:moveTo>
                <a:cubicBezTo>
                  <a:pt x="0" y="457"/>
                  <a:pt x="463" y="0"/>
                  <a:pt x="1028" y="0"/>
                </a:cubicBezTo>
                <a:cubicBezTo>
                  <a:pt x="1591" y="0"/>
                  <a:pt x="2055" y="457"/>
                  <a:pt x="2055" y="1013"/>
                </a:cubicBezTo>
                <a:cubicBezTo>
                  <a:pt x="2055" y="1568"/>
                  <a:pt x="1591" y="2025"/>
                  <a:pt x="1028" y="2025"/>
                </a:cubicBezTo>
                <a:cubicBezTo>
                  <a:pt x="463" y="2025"/>
                  <a:pt x="0" y="1568"/>
                  <a:pt x="0" y="1013"/>
                </a:cubicBezTo>
                <a:close/>
              </a:path>
            </a:pathLst>
          </a:custGeom>
          <a:solidFill>
            <a:srgbClr val="4959eb"/>
          </a:solidFill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400" strike="noStrike" u="none">
              <a:solidFill>
                <a:srgbClr val="ffffff"/>
              </a:solidFill>
              <a:uFillTx/>
              <a:latin typeface="SimSun"/>
            </a:endParaRPr>
          </a:p>
        </p:txBody>
      </p:sp>
      <p:sp>
        <p:nvSpPr>
          <p:cNvPr id="245" name=""/>
          <p:cNvSpPr txBox="1"/>
          <p:nvPr/>
        </p:nvSpPr>
        <p:spPr>
          <a:xfrm>
            <a:off x="8961840" y="3173760"/>
            <a:ext cx="1623960" cy="311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Coller un cours</a:t>
            </a:r>
            <a:endParaRPr b="0" lang="en-US" sz="18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246" name=""/>
          <p:cNvSpPr/>
          <p:nvPr/>
        </p:nvSpPr>
        <p:spPr>
          <a:xfrm>
            <a:off x="4039200" y="2965320"/>
            <a:ext cx="739800" cy="729000"/>
          </a:xfrm>
          <a:custGeom>
            <a:avLst/>
            <a:gdLst/>
            <a:ahLst/>
            <a:rect l="0" t="0" r="r" b="b"/>
            <a:pathLst>
              <a:path w="2055" h="2025">
                <a:moveTo>
                  <a:pt x="0" y="1013"/>
                </a:moveTo>
                <a:cubicBezTo>
                  <a:pt x="0" y="457"/>
                  <a:pt x="465" y="0"/>
                  <a:pt x="1028" y="0"/>
                </a:cubicBezTo>
                <a:cubicBezTo>
                  <a:pt x="1592" y="0"/>
                  <a:pt x="2055" y="457"/>
                  <a:pt x="2055" y="1013"/>
                </a:cubicBezTo>
                <a:cubicBezTo>
                  <a:pt x="2055" y="1568"/>
                  <a:pt x="1592" y="2025"/>
                  <a:pt x="1028" y="2025"/>
                </a:cubicBezTo>
                <a:cubicBezTo>
                  <a:pt x="465" y="2025"/>
                  <a:pt x="0" y="1568"/>
                  <a:pt x="0" y="1013"/>
                </a:cubicBezTo>
                <a:close/>
              </a:path>
            </a:pathLst>
          </a:custGeom>
          <a:solidFill>
            <a:srgbClr val="4959eb"/>
          </a:solidFill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400" strike="noStrike" u="none">
              <a:solidFill>
                <a:srgbClr val="ffffff"/>
              </a:solidFill>
              <a:uFillTx/>
              <a:latin typeface="SimSun"/>
            </a:endParaRPr>
          </a:p>
        </p:txBody>
      </p:sp>
      <p:sp>
        <p:nvSpPr>
          <p:cNvPr id="247" name=""/>
          <p:cNvSpPr txBox="1"/>
          <p:nvPr/>
        </p:nvSpPr>
        <p:spPr>
          <a:xfrm>
            <a:off x="433080" y="3014280"/>
            <a:ext cx="456840" cy="62388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1" lang="en-US" sz="36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1</a:t>
            </a:r>
            <a:endParaRPr b="0" lang="en-US" sz="36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248" name=""/>
          <p:cNvSpPr/>
          <p:nvPr/>
        </p:nvSpPr>
        <p:spPr>
          <a:xfrm>
            <a:off x="7986960" y="2965320"/>
            <a:ext cx="739800" cy="729000"/>
          </a:xfrm>
          <a:custGeom>
            <a:avLst/>
            <a:gdLst/>
            <a:ahLst/>
            <a:rect l="0" t="0" r="r" b="b"/>
            <a:pathLst>
              <a:path w="2055" h="2025">
                <a:moveTo>
                  <a:pt x="0" y="1013"/>
                </a:moveTo>
                <a:cubicBezTo>
                  <a:pt x="0" y="457"/>
                  <a:pt x="464" y="0"/>
                  <a:pt x="1027" y="0"/>
                </a:cubicBezTo>
                <a:cubicBezTo>
                  <a:pt x="1592" y="0"/>
                  <a:pt x="2055" y="457"/>
                  <a:pt x="2055" y="1013"/>
                </a:cubicBezTo>
                <a:cubicBezTo>
                  <a:pt x="2055" y="1568"/>
                  <a:pt x="1592" y="2025"/>
                  <a:pt x="1027" y="2025"/>
                </a:cubicBezTo>
                <a:cubicBezTo>
                  <a:pt x="464" y="2025"/>
                  <a:pt x="0" y="1568"/>
                  <a:pt x="0" y="1013"/>
                </a:cubicBezTo>
                <a:close/>
              </a:path>
            </a:pathLst>
          </a:custGeom>
          <a:solidFill>
            <a:srgbClr val="4959eb"/>
          </a:solidFill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400" strike="noStrike" u="none">
              <a:solidFill>
                <a:srgbClr val="ffffff"/>
              </a:solidFill>
              <a:uFillTx/>
              <a:latin typeface="SimSun"/>
            </a:endParaRPr>
          </a:p>
        </p:txBody>
      </p:sp>
      <p:sp>
        <p:nvSpPr>
          <p:cNvPr id="249" name=""/>
          <p:cNvSpPr txBox="1"/>
          <p:nvPr/>
        </p:nvSpPr>
        <p:spPr>
          <a:xfrm>
            <a:off x="4282200" y="3014280"/>
            <a:ext cx="456840" cy="62388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1" lang="en-US" sz="36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2</a:t>
            </a:r>
            <a:endParaRPr b="0" lang="en-US" sz="36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250" name=""/>
          <p:cNvSpPr/>
          <p:nvPr/>
        </p:nvSpPr>
        <p:spPr>
          <a:xfrm>
            <a:off x="190440" y="4874400"/>
            <a:ext cx="739800" cy="729000"/>
          </a:xfrm>
          <a:custGeom>
            <a:avLst/>
            <a:gdLst/>
            <a:ahLst/>
            <a:rect l="0" t="0" r="r" b="b"/>
            <a:pathLst>
              <a:path w="2055" h="2025">
                <a:moveTo>
                  <a:pt x="0" y="1012"/>
                </a:moveTo>
                <a:cubicBezTo>
                  <a:pt x="0" y="457"/>
                  <a:pt x="463" y="0"/>
                  <a:pt x="1028" y="0"/>
                </a:cubicBezTo>
                <a:cubicBezTo>
                  <a:pt x="1591" y="0"/>
                  <a:pt x="2055" y="457"/>
                  <a:pt x="2055" y="1012"/>
                </a:cubicBezTo>
                <a:cubicBezTo>
                  <a:pt x="2055" y="1567"/>
                  <a:pt x="1591" y="2025"/>
                  <a:pt x="1028" y="2025"/>
                </a:cubicBezTo>
                <a:cubicBezTo>
                  <a:pt x="463" y="2025"/>
                  <a:pt x="0" y="1567"/>
                  <a:pt x="0" y="1012"/>
                </a:cubicBezTo>
                <a:close/>
              </a:path>
            </a:pathLst>
          </a:custGeom>
          <a:solidFill>
            <a:srgbClr val="4959eb"/>
          </a:solidFill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400" strike="noStrike" u="none">
              <a:solidFill>
                <a:srgbClr val="ffffff"/>
              </a:solidFill>
              <a:uFillTx/>
              <a:latin typeface="SimSun"/>
            </a:endParaRPr>
          </a:p>
        </p:txBody>
      </p:sp>
      <p:sp>
        <p:nvSpPr>
          <p:cNvPr id="251" name=""/>
          <p:cNvSpPr txBox="1"/>
          <p:nvPr/>
        </p:nvSpPr>
        <p:spPr>
          <a:xfrm>
            <a:off x="8229960" y="3014280"/>
            <a:ext cx="456840" cy="62388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1" lang="en-US" sz="36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3</a:t>
            </a:r>
            <a:endParaRPr b="0" lang="en-US" sz="36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252" name=""/>
          <p:cNvSpPr txBox="1"/>
          <p:nvPr/>
        </p:nvSpPr>
        <p:spPr>
          <a:xfrm>
            <a:off x="433080" y="4923360"/>
            <a:ext cx="456840" cy="62388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1" lang="en-US" sz="36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4</a:t>
            </a:r>
            <a:endParaRPr b="0" lang="en-US" sz="36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253" name=""/>
          <p:cNvSpPr txBox="1"/>
          <p:nvPr/>
        </p:nvSpPr>
        <p:spPr>
          <a:xfrm>
            <a:off x="1077480" y="4899960"/>
            <a:ext cx="2143440" cy="311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Copier le fichier .csv</a:t>
            </a:r>
            <a:endParaRPr b="0" lang="en-US" sz="18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254" name=""/>
          <p:cNvSpPr/>
          <p:nvPr/>
        </p:nvSpPr>
        <p:spPr>
          <a:xfrm>
            <a:off x="4039200" y="4874400"/>
            <a:ext cx="739800" cy="729000"/>
          </a:xfrm>
          <a:custGeom>
            <a:avLst/>
            <a:gdLst/>
            <a:ahLst/>
            <a:rect l="0" t="0" r="r" b="b"/>
            <a:pathLst>
              <a:path w="2055" h="2025">
                <a:moveTo>
                  <a:pt x="0" y="1012"/>
                </a:moveTo>
                <a:cubicBezTo>
                  <a:pt x="0" y="457"/>
                  <a:pt x="465" y="0"/>
                  <a:pt x="1028" y="0"/>
                </a:cubicBezTo>
                <a:cubicBezTo>
                  <a:pt x="1592" y="0"/>
                  <a:pt x="2055" y="457"/>
                  <a:pt x="2055" y="1012"/>
                </a:cubicBezTo>
                <a:cubicBezTo>
                  <a:pt x="2055" y="1567"/>
                  <a:pt x="1592" y="2025"/>
                  <a:pt x="1028" y="2025"/>
                </a:cubicBezTo>
                <a:cubicBezTo>
                  <a:pt x="465" y="2025"/>
                  <a:pt x="0" y="1567"/>
                  <a:pt x="0" y="1012"/>
                </a:cubicBezTo>
                <a:close/>
              </a:path>
            </a:pathLst>
          </a:custGeom>
          <a:solidFill>
            <a:srgbClr val="4959eb"/>
          </a:solidFill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400" strike="noStrike" u="none">
              <a:solidFill>
                <a:srgbClr val="ffffff"/>
              </a:solidFill>
              <a:uFillTx/>
              <a:latin typeface="SimSun"/>
            </a:endParaRPr>
          </a:p>
        </p:txBody>
      </p:sp>
      <p:sp>
        <p:nvSpPr>
          <p:cNvPr id="255" name=""/>
          <p:cNvSpPr txBox="1"/>
          <p:nvPr/>
        </p:nvSpPr>
        <p:spPr>
          <a:xfrm>
            <a:off x="1077480" y="5174280"/>
            <a:ext cx="797760" cy="311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produit</a:t>
            </a:r>
            <a:endParaRPr b="0" lang="en-US" sz="18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256" name=""/>
          <p:cNvSpPr txBox="1"/>
          <p:nvPr/>
        </p:nvSpPr>
        <p:spPr>
          <a:xfrm>
            <a:off x="4282200" y="4923360"/>
            <a:ext cx="456840" cy="62388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1" lang="en-US" sz="36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5</a:t>
            </a:r>
            <a:endParaRPr b="0" lang="en-US" sz="36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257" name=""/>
          <p:cNvSpPr txBox="1"/>
          <p:nvPr/>
        </p:nvSpPr>
        <p:spPr>
          <a:xfrm>
            <a:off x="4926600" y="4899960"/>
            <a:ext cx="1797480" cy="311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Coller le dans un</a:t>
            </a:r>
            <a:endParaRPr b="0" lang="en-US" sz="18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258" name=""/>
          <p:cNvSpPr txBox="1"/>
          <p:nvPr/>
        </p:nvSpPr>
        <p:spPr>
          <a:xfrm>
            <a:off x="4926600" y="5174280"/>
            <a:ext cx="1981800" cy="311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éditeur de texte et</a:t>
            </a:r>
            <a:endParaRPr b="0" lang="en-US" sz="18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259" name=""/>
          <p:cNvSpPr txBox="1"/>
          <p:nvPr/>
        </p:nvSpPr>
        <p:spPr>
          <a:xfrm>
            <a:off x="4926600" y="5448600"/>
            <a:ext cx="1689480" cy="311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enregister le au</a:t>
            </a:r>
            <a:endParaRPr b="0" lang="en-US" sz="18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260" name=""/>
          <p:cNvSpPr/>
          <p:nvPr/>
        </p:nvSpPr>
        <p:spPr>
          <a:xfrm>
            <a:off x="7986960" y="4918680"/>
            <a:ext cx="739800" cy="728640"/>
          </a:xfrm>
          <a:custGeom>
            <a:avLst/>
            <a:gdLst/>
            <a:ahLst/>
            <a:rect l="0" t="0" r="r" b="b"/>
            <a:pathLst>
              <a:path w="2055" h="2024">
                <a:moveTo>
                  <a:pt x="0" y="1012"/>
                </a:moveTo>
                <a:cubicBezTo>
                  <a:pt x="0" y="457"/>
                  <a:pt x="464" y="0"/>
                  <a:pt x="1027" y="0"/>
                </a:cubicBezTo>
                <a:cubicBezTo>
                  <a:pt x="1592" y="0"/>
                  <a:pt x="2055" y="457"/>
                  <a:pt x="2055" y="1012"/>
                </a:cubicBezTo>
                <a:cubicBezTo>
                  <a:pt x="2055" y="1567"/>
                  <a:pt x="1592" y="2024"/>
                  <a:pt x="1027" y="2024"/>
                </a:cubicBezTo>
                <a:cubicBezTo>
                  <a:pt x="464" y="2024"/>
                  <a:pt x="0" y="1567"/>
                  <a:pt x="0" y="1012"/>
                </a:cubicBezTo>
                <a:close/>
              </a:path>
            </a:pathLst>
          </a:custGeom>
          <a:solidFill>
            <a:srgbClr val="4959eb"/>
          </a:solidFill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400" strike="noStrike" u="none">
              <a:solidFill>
                <a:srgbClr val="ffffff"/>
              </a:solidFill>
              <a:uFillTx/>
              <a:latin typeface="SimSun"/>
            </a:endParaRPr>
          </a:p>
        </p:txBody>
      </p:sp>
      <p:sp>
        <p:nvSpPr>
          <p:cNvPr id="261" name=""/>
          <p:cNvSpPr txBox="1"/>
          <p:nvPr/>
        </p:nvSpPr>
        <p:spPr>
          <a:xfrm>
            <a:off x="4926600" y="5722920"/>
            <a:ext cx="1192320" cy="311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format .csv</a:t>
            </a:r>
            <a:endParaRPr b="0" lang="en-US" sz="18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262" name=""/>
          <p:cNvSpPr txBox="1"/>
          <p:nvPr/>
        </p:nvSpPr>
        <p:spPr>
          <a:xfrm>
            <a:off x="8229960" y="4967640"/>
            <a:ext cx="456840" cy="62388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1" lang="en-US" sz="36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6</a:t>
            </a:r>
            <a:endParaRPr b="0" lang="en-US" sz="36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263" name=""/>
          <p:cNvSpPr txBox="1"/>
          <p:nvPr/>
        </p:nvSpPr>
        <p:spPr>
          <a:xfrm>
            <a:off x="8874360" y="4943880"/>
            <a:ext cx="2346120" cy="311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Importer le fichier csv</a:t>
            </a:r>
            <a:endParaRPr b="0" lang="en-US" sz="18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pic>
        <p:nvPicPr>
          <p:cNvPr id="264" name="" descr=""/>
          <p:cNvPicPr/>
          <p:nvPr/>
        </p:nvPicPr>
        <p:blipFill>
          <a:blip r:embed="rId2"/>
          <a:stretch/>
        </p:blipFill>
        <p:spPr>
          <a:xfrm>
            <a:off x="9401400" y="305640"/>
            <a:ext cx="2260080" cy="2260080"/>
          </a:xfrm>
          <a:prstGeom prst="rect">
            <a:avLst/>
          </a:prstGeom>
          <a:ln w="0">
            <a:noFill/>
          </a:ln>
        </p:spPr>
      </p:pic>
      <p:sp>
        <p:nvSpPr>
          <p:cNvPr id="265" name=""/>
          <p:cNvSpPr txBox="1"/>
          <p:nvPr/>
        </p:nvSpPr>
        <p:spPr>
          <a:xfrm>
            <a:off x="8874360" y="5218200"/>
            <a:ext cx="2140560" cy="311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dans DigiflashCards</a:t>
            </a:r>
            <a:endParaRPr b="0" lang="en-US" sz="18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266" name=""/>
          <p:cNvSpPr/>
          <p:nvPr/>
        </p:nvSpPr>
        <p:spPr>
          <a:xfrm>
            <a:off x="9092160" y="2892600"/>
            <a:ext cx="2880000" cy="0"/>
          </a:xfrm>
          <a:prstGeom prst="line">
            <a:avLst/>
          </a:prstGeom>
          <a:ln w="11160">
            <a:solidFill>
              <a:srgbClr val="576fb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5400" rIns="5400" tIns="-5400" bIns="-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267" name=""/>
          <p:cNvSpPr txBox="1"/>
          <p:nvPr/>
        </p:nvSpPr>
        <p:spPr>
          <a:xfrm>
            <a:off x="9092160" y="2657880"/>
            <a:ext cx="3027240" cy="27612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16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Lien vers la démarche complète</a:t>
            </a:r>
            <a:endParaRPr b="0" lang="en-US" sz="16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"/>
          <p:cNvSpPr/>
          <p:nvPr/>
        </p:nvSpPr>
        <p:spPr>
          <a:xfrm>
            <a:off x="0" y="0"/>
            <a:ext cx="12192120" cy="6858360"/>
          </a:xfrm>
          <a:custGeom>
            <a:avLst/>
            <a:gdLst/>
            <a:ahLst/>
            <a:rect l="0" t="0" r="r" b="b"/>
            <a:pathLst>
              <a:path w="33867" h="19051">
                <a:moveTo>
                  <a:pt x="0" y="0"/>
                </a:moveTo>
                <a:lnTo>
                  <a:pt x="33867" y="0"/>
                </a:lnTo>
                <a:lnTo>
                  <a:pt x="33867" y="19051"/>
                </a:lnTo>
                <a:lnTo>
                  <a:pt x="0" y="190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4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17" name=""/>
          <p:cNvSpPr/>
          <p:nvPr/>
        </p:nvSpPr>
        <p:spPr>
          <a:xfrm>
            <a:off x="0" y="0"/>
            <a:ext cx="12192120" cy="6858360"/>
          </a:xfrm>
          <a:custGeom>
            <a:avLst/>
            <a:gdLst/>
            <a:ahLst/>
            <a:rect l="0" t="0" r="r" b="b"/>
            <a:pathLst>
              <a:path w="33867" h="19051">
                <a:moveTo>
                  <a:pt x="0" y="0"/>
                </a:moveTo>
                <a:lnTo>
                  <a:pt x="33867" y="0"/>
                </a:lnTo>
                <a:lnTo>
                  <a:pt x="33867" y="19051"/>
                </a:lnTo>
                <a:lnTo>
                  <a:pt x="0" y="190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4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pic>
        <p:nvPicPr>
          <p:cNvPr id="18" name="" descr=""/>
          <p:cNvPicPr/>
          <p:nvPr/>
        </p:nvPicPr>
        <p:blipFill>
          <a:blip r:embed="rId1"/>
          <a:stretch/>
        </p:blipFill>
        <p:spPr>
          <a:xfrm>
            <a:off x="360000" y="108000"/>
            <a:ext cx="2743560" cy="1758600"/>
          </a:xfrm>
          <a:prstGeom prst="rect">
            <a:avLst/>
          </a:prstGeom>
          <a:ln w="0">
            <a:noFill/>
          </a:ln>
        </p:spPr>
      </p:pic>
      <p:sp>
        <p:nvSpPr>
          <p:cNvPr id="19" name=""/>
          <p:cNvSpPr txBox="1"/>
          <p:nvPr/>
        </p:nvSpPr>
        <p:spPr>
          <a:xfrm>
            <a:off x="3057840" y="864720"/>
            <a:ext cx="1968480" cy="55368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1" lang="en-US" sz="32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Sommaire</a:t>
            </a:r>
            <a:endParaRPr b="0" lang="en-US" sz="32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20" name=""/>
          <p:cNvSpPr txBox="1"/>
          <p:nvPr/>
        </p:nvSpPr>
        <p:spPr>
          <a:xfrm>
            <a:off x="553680" y="1951920"/>
            <a:ext cx="3614040" cy="41652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1. Apport de la recherche</a:t>
            </a:r>
            <a:endParaRPr b="0" lang="en-US" sz="24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21" name=""/>
          <p:cNvSpPr txBox="1"/>
          <p:nvPr/>
        </p:nvSpPr>
        <p:spPr>
          <a:xfrm>
            <a:off x="553680" y="2683440"/>
            <a:ext cx="5828400" cy="41652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2. Présentation d’un outil : digiflashcards</a:t>
            </a:r>
            <a:endParaRPr b="0" lang="en-US" sz="24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22" name=""/>
          <p:cNvSpPr txBox="1"/>
          <p:nvPr/>
        </p:nvSpPr>
        <p:spPr>
          <a:xfrm>
            <a:off x="1468080" y="3049200"/>
            <a:ext cx="5036040" cy="41652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Création de son premier flashcards</a:t>
            </a:r>
            <a:endParaRPr b="0" lang="en-US" sz="24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23" name=""/>
          <p:cNvSpPr txBox="1"/>
          <p:nvPr/>
        </p:nvSpPr>
        <p:spPr>
          <a:xfrm>
            <a:off x="553680" y="3780720"/>
            <a:ext cx="7072200" cy="41652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3. Utilisation de l’IA pour la création de flashcards</a:t>
            </a:r>
            <a:endParaRPr b="0" lang="en-US" sz="24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24" name=""/>
          <p:cNvSpPr txBox="1"/>
          <p:nvPr/>
        </p:nvSpPr>
        <p:spPr>
          <a:xfrm>
            <a:off x="1468080" y="4146480"/>
            <a:ext cx="2399400" cy="41652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Utilisation de l’IA</a:t>
            </a:r>
            <a:endParaRPr b="0" lang="en-US" sz="24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25" name=""/>
          <p:cNvSpPr txBox="1"/>
          <p:nvPr/>
        </p:nvSpPr>
        <p:spPr>
          <a:xfrm>
            <a:off x="553680" y="4878000"/>
            <a:ext cx="3289680" cy="41652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4. Questions/Réponses</a:t>
            </a:r>
            <a:endParaRPr b="0" lang="en-US" sz="24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26" name=""/>
          <p:cNvSpPr txBox="1"/>
          <p:nvPr/>
        </p:nvSpPr>
        <p:spPr>
          <a:xfrm>
            <a:off x="553680" y="5609520"/>
            <a:ext cx="1914840" cy="41652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5. Conclusion</a:t>
            </a:r>
            <a:endParaRPr b="0" lang="en-US" sz="24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27" name=""/>
          <p:cNvSpPr txBox="1"/>
          <p:nvPr/>
        </p:nvSpPr>
        <p:spPr>
          <a:xfrm>
            <a:off x="451440" y="6588000"/>
            <a:ext cx="540360" cy="14076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800" strike="noStrike" u="none">
                <a:solidFill>
                  <a:srgbClr val="8c8c8c"/>
                </a:solidFill>
                <a:uFillTx/>
                <a:latin typeface="Arial"/>
                <a:ea typeface="Arial"/>
              </a:rPr>
              <a:t>01/13/2025</a:t>
            </a:r>
            <a:endParaRPr b="0" lang="en-US" sz="8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28" name=""/>
          <p:cNvSpPr txBox="1"/>
          <p:nvPr/>
        </p:nvSpPr>
        <p:spPr>
          <a:xfrm>
            <a:off x="11526840" y="6581520"/>
            <a:ext cx="139320" cy="1908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1100" strike="noStrike" u="none">
                <a:solidFill>
                  <a:srgbClr val="8c8c8c"/>
                </a:solidFill>
                <a:uFillTx/>
                <a:latin typeface="Arial"/>
                <a:ea typeface="Arial"/>
              </a:rPr>
              <a:t>2</a:t>
            </a:r>
            <a:endParaRPr b="0" lang="en-US" sz="11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29" name=""/>
          <p:cNvSpPr txBox="1"/>
          <p:nvPr/>
        </p:nvSpPr>
        <p:spPr>
          <a:xfrm>
            <a:off x="4684320" y="6591600"/>
            <a:ext cx="2907000" cy="14076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800" strike="noStrike" u="none">
                <a:solidFill>
                  <a:srgbClr val="8c8c8c"/>
                </a:solidFill>
                <a:uFillTx/>
                <a:latin typeface="Arial"/>
                <a:ea typeface="Arial"/>
              </a:rPr>
              <a:t>Délégation Régionale au Numérique pour l’Education (DRNE)</a:t>
            </a:r>
            <a:endParaRPr b="0" lang="en-US" sz="8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"/>
          <p:cNvSpPr/>
          <p:nvPr/>
        </p:nvSpPr>
        <p:spPr>
          <a:xfrm>
            <a:off x="0" y="0"/>
            <a:ext cx="12192120" cy="6858360"/>
          </a:xfrm>
          <a:custGeom>
            <a:avLst/>
            <a:gdLst/>
            <a:ahLst/>
            <a:rect l="0" t="0" r="r" b="b"/>
            <a:pathLst>
              <a:path w="33867" h="19051">
                <a:moveTo>
                  <a:pt x="0" y="0"/>
                </a:moveTo>
                <a:lnTo>
                  <a:pt x="33867" y="0"/>
                </a:lnTo>
                <a:lnTo>
                  <a:pt x="33867" y="19051"/>
                </a:lnTo>
                <a:lnTo>
                  <a:pt x="0" y="190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4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269" name=""/>
          <p:cNvSpPr/>
          <p:nvPr/>
        </p:nvSpPr>
        <p:spPr>
          <a:xfrm>
            <a:off x="0" y="0"/>
            <a:ext cx="12192120" cy="6858360"/>
          </a:xfrm>
          <a:custGeom>
            <a:avLst/>
            <a:gdLst/>
            <a:ahLst/>
            <a:rect l="0" t="0" r="r" b="b"/>
            <a:pathLst>
              <a:path w="33867" h="19051">
                <a:moveTo>
                  <a:pt x="0" y="0"/>
                </a:moveTo>
                <a:lnTo>
                  <a:pt x="33867" y="0"/>
                </a:lnTo>
                <a:lnTo>
                  <a:pt x="33867" y="19051"/>
                </a:lnTo>
                <a:lnTo>
                  <a:pt x="0" y="190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4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pic>
        <p:nvPicPr>
          <p:cNvPr id="270" name="" descr=""/>
          <p:cNvPicPr/>
          <p:nvPr/>
        </p:nvPicPr>
        <p:blipFill>
          <a:blip r:embed="rId1"/>
          <a:stretch/>
        </p:blipFill>
        <p:spPr>
          <a:xfrm>
            <a:off x="360000" y="108000"/>
            <a:ext cx="2743560" cy="1758600"/>
          </a:xfrm>
          <a:prstGeom prst="rect">
            <a:avLst/>
          </a:prstGeom>
          <a:ln w="0">
            <a:noFill/>
          </a:ln>
        </p:spPr>
      </p:pic>
      <p:pic>
        <p:nvPicPr>
          <p:cNvPr id="271" name="" descr=""/>
          <p:cNvPicPr/>
          <p:nvPr/>
        </p:nvPicPr>
        <p:blipFill>
          <a:blip r:embed="rId2"/>
          <a:stretch/>
        </p:blipFill>
        <p:spPr>
          <a:xfrm>
            <a:off x="0" y="1063080"/>
            <a:ext cx="12188880" cy="5417280"/>
          </a:xfrm>
          <a:prstGeom prst="rect">
            <a:avLst/>
          </a:prstGeom>
          <a:ln w="0">
            <a:noFill/>
          </a:ln>
        </p:spPr>
      </p:pic>
      <p:sp>
        <p:nvSpPr>
          <p:cNvPr id="272" name=""/>
          <p:cNvSpPr txBox="1"/>
          <p:nvPr/>
        </p:nvSpPr>
        <p:spPr>
          <a:xfrm>
            <a:off x="451440" y="6588000"/>
            <a:ext cx="540360" cy="14076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800" strike="noStrike" u="none">
                <a:solidFill>
                  <a:srgbClr val="8c8c8c"/>
                </a:solidFill>
                <a:uFillTx/>
                <a:latin typeface="Arial"/>
                <a:ea typeface="Arial"/>
              </a:rPr>
              <a:t>01/13/2025</a:t>
            </a:r>
            <a:endParaRPr b="0" lang="en-US" sz="8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273" name=""/>
          <p:cNvSpPr/>
          <p:nvPr/>
        </p:nvSpPr>
        <p:spPr>
          <a:xfrm>
            <a:off x="0" y="2520000"/>
            <a:ext cx="12188520" cy="896400"/>
          </a:xfrm>
          <a:custGeom>
            <a:avLst/>
            <a:gdLst/>
            <a:ahLst/>
            <a:rect l="0" t="0" r="r" b="b"/>
            <a:pathLst>
              <a:path w="33857" h="2490">
                <a:moveTo>
                  <a:pt x="0" y="0"/>
                </a:moveTo>
                <a:lnTo>
                  <a:pt x="33857" y="0"/>
                </a:lnTo>
                <a:lnTo>
                  <a:pt x="33857" y="2490"/>
                </a:lnTo>
                <a:lnTo>
                  <a:pt x="0" y="249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75000"/>
            </a:srgbClr>
          </a:solidFill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4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274" name=""/>
          <p:cNvSpPr txBox="1"/>
          <p:nvPr/>
        </p:nvSpPr>
        <p:spPr>
          <a:xfrm>
            <a:off x="11449080" y="6561720"/>
            <a:ext cx="162360" cy="1908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1100" strike="noStrike" u="none">
                <a:solidFill>
                  <a:srgbClr val="8c8c8c"/>
                </a:solidFill>
                <a:uFillTx/>
                <a:latin typeface="Arial"/>
                <a:ea typeface="Arial"/>
              </a:rPr>
              <a:t>20</a:t>
            </a:r>
            <a:endParaRPr b="0" lang="en-US" sz="11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275" name=""/>
          <p:cNvSpPr txBox="1"/>
          <p:nvPr/>
        </p:nvSpPr>
        <p:spPr>
          <a:xfrm>
            <a:off x="360000" y="2548800"/>
            <a:ext cx="5594760" cy="76248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1" lang="en-US" sz="44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Questions-Réponses</a:t>
            </a:r>
            <a:endParaRPr b="0" lang="en-US" sz="44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276" name=""/>
          <p:cNvSpPr txBox="1"/>
          <p:nvPr/>
        </p:nvSpPr>
        <p:spPr>
          <a:xfrm>
            <a:off x="4684320" y="6591600"/>
            <a:ext cx="2907000" cy="14076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800" strike="noStrike" u="none">
                <a:solidFill>
                  <a:srgbClr val="8c8c8c"/>
                </a:solidFill>
                <a:uFillTx/>
                <a:latin typeface="Arial"/>
                <a:ea typeface="Arial"/>
              </a:rPr>
              <a:t>Délégation Régionale au Numérique pour l’Education (DRNE)</a:t>
            </a:r>
            <a:endParaRPr b="0" lang="en-US" sz="8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"/>
          <p:cNvSpPr/>
          <p:nvPr/>
        </p:nvSpPr>
        <p:spPr>
          <a:xfrm>
            <a:off x="0" y="0"/>
            <a:ext cx="12192120" cy="6858360"/>
          </a:xfrm>
          <a:custGeom>
            <a:avLst/>
            <a:gdLst/>
            <a:ahLst/>
            <a:rect l="0" t="0" r="r" b="b"/>
            <a:pathLst>
              <a:path w="33867" h="19051">
                <a:moveTo>
                  <a:pt x="0" y="0"/>
                </a:moveTo>
                <a:lnTo>
                  <a:pt x="33867" y="0"/>
                </a:lnTo>
                <a:lnTo>
                  <a:pt x="33867" y="19051"/>
                </a:lnTo>
                <a:lnTo>
                  <a:pt x="0" y="190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4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278" name=""/>
          <p:cNvSpPr/>
          <p:nvPr/>
        </p:nvSpPr>
        <p:spPr>
          <a:xfrm>
            <a:off x="0" y="0"/>
            <a:ext cx="12192120" cy="6858360"/>
          </a:xfrm>
          <a:custGeom>
            <a:avLst/>
            <a:gdLst/>
            <a:ahLst/>
            <a:rect l="0" t="0" r="r" b="b"/>
            <a:pathLst>
              <a:path w="33867" h="19051">
                <a:moveTo>
                  <a:pt x="0" y="0"/>
                </a:moveTo>
                <a:lnTo>
                  <a:pt x="33867" y="0"/>
                </a:lnTo>
                <a:lnTo>
                  <a:pt x="33867" y="19051"/>
                </a:lnTo>
                <a:lnTo>
                  <a:pt x="0" y="190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4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pic>
        <p:nvPicPr>
          <p:cNvPr id="279" name="" descr=""/>
          <p:cNvPicPr/>
          <p:nvPr/>
        </p:nvPicPr>
        <p:blipFill>
          <a:blip r:embed="rId1"/>
          <a:stretch/>
        </p:blipFill>
        <p:spPr>
          <a:xfrm>
            <a:off x="360000" y="108000"/>
            <a:ext cx="2743560" cy="1758600"/>
          </a:xfrm>
          <a:prstGeom prst="rect">
            <a:avLst/>
          </a:prstGeom>
          <a:ln w="0">
            <a:noFill/>
          </a:ln>
        </p:spPr>
      </p:pic>
      <p:pic>
        <p:nvPicPr>
          <p:cNvPr id="280" name="" descr=""/>
          <p:cNvPicPr/>
          <p:nvPr/>
        </p:nvPicPr>
        <p:blipFill>
          <a:blip r:embed="rId2"/>
          <a:stretch/>
        </p:blipFill>
        <p:spPr>
          <a:xfrm>
            <a:off x="0" y="1080000"/>
            <a:ext cx="12188880" cy="5400360"/>
          </a:xfrm>
          <a:prstGeom prst="rect">
            <a:avLst/>
          </a:prstGeom>
          <a:ln w="0">
            <a:noFill/>
          </a:ln>
        </p:spPr>
      </p:pic>
      <p:sp>
        <p:nvSpPr>
          <p:cNvPr id="281" name=""/>
          <p:cNvSpPr txBox="1"/>
          <p:nvPr/>
        </p:nvSpPr>
        <p:spPr>
          <a:xfrm>
            <a:off x="451440" y="6588000"/>
            <a:ext cx="540360" cy="14076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800" strike="noStrike" u="none">
                <a:solidFill>
                  <a:srgbClr val="8c8c8c"/>
                </a:solidFill>
                <a:uFillTx/>
                <a:latin typeface="Arial"/>
                <a:ea typeface="Arial"/>
              </a:rPr>
              <a:t>01/13/2025</a:t>
            </a:r>
            <a:endParaRPr b="0" lang="en-US" sz="8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282" name=""/>
          <p:cNvSpPr/>
          <p:nvPr/>
        </p:nvSpPr>
        <p:spPr>
          <a:xfrm>
            <a:off x="0" y="2520000"/>
            <a:ext cx="12188520" cy="896400"/>
          </a:xfrm>
          <a:custGeom>
            <a:avLst/>
            <a:gdLst/>
            <a:ahLst/>
            <a:rect l="0" t="0" r="r" b="b"/>
            <a:pathLst>
              <a:path w="33857" h="2490">
                <a:moveTo>
                  <a:pt x="0" y="0"/>
                </a:moveTo>
                <a:lnTo>
                  <a:pt x="33857" y="0"/>
                </a:lnTo>
                <a:lnTo>
                  <a:pt x="33857" y="2490"/>
                </a:lnTo>
                <a:lnTo>
                  <a:pt x="0" y="249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75000"/>
            </a:srgbClr>
          </a:solidFill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4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283" name=""/>
          <p:cNvSpPr txBox="1"/>
          <p:nvPr/>
        </p:nvSpPr>
        <p:spPr>
          <a:xfrm>
            <a:off x="11449080" y="6561720"/>
            <a:ext cx="162360" cy="1908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1100" strike="noStrike" u="none">
                <a:solidFill>
                  <a:srgbClr val="8c8c8c"/>
                </a:solidFill>
                <a:uFillTx/>
                <a:latin typeface="Arial"/>
                <a:ea typeface="Arial"/>
              </a:rPr>
              <a:t>21</a:t>
            </a:r>
            <a:endParaRPr b="0" lang="en-US" sz="11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284" name=""/>
          <p:cNvSpPr txBox="1"/>
          <p:nvPr/>
        </p:nvSpPr>
        <p:spPr>
          <a:xfrm>
            <a:off x="360000" y="2548800"/>
            <a:ext cx="5657040" cy="76248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1" lang="en-US" sz="44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Pour aller plus loin ...</a:t>
            </a:r>
            <a:endParaRPr b="0" lang="en-US" sz="44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285" name=""/>
          <p:cNvSpPr txBox="1"/>
          <p:nvPr/>
        </p:nvSpPr>
        <p:spPr>
          <a:xfrm>
            <a:off x="4684320" y="6591600"/>
            <a:ext cx="2907000" cy="14076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800" strike="noStrike" u="none">
                <a:solidFill>
                  <a:srgbClr val="8c8c8c"/>
                </a:solidFill>
                <a:uFillTx/>
                <a:latin typeface="Arial"/>
                <a:ea typeface="Arial"/>
              </a:rPr>
              <a:t>Délégation Régionale au Numérique pour l’Education (DRNE)</a:t>
            </a:r>
            <a:endParaRPr b="0" lang="en-US" sz="8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"/>
          <p:cNvSpPr/>
          <p:nvPr/>
        </p:nvSpPr>
        <p:spPr>
          <a:xfrm>
            <a:off x="0" y="0"/>
            <a:ext cx="12192120" cy="6858360"/>
          </a:xfrm>
          <a:custGeom>
            <a:avLst/>
            <a:gdLst/>
            <a:ahLst/>
            <a:rect l="0" t="0" r="r" b="b"/>
            <a:pathLst>
              <a:path w="33867" h="19051">
                <a:moveTo>
                  <a:pt x="0" y="0"/>
                </a:moveTo>
                <a:lnTo>
                  <a:pt x="33867" y="0"/>
                </a:lnTo>
                <a:lnTo>
                  <a:pt x="33867" y="19051"/>
                </a:lnTo>
                <a:lnTo>
                  <a:pt x="0" y="190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4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287" name=""/>
          <p:cNvSpPr/>
          <p:nvPr/>
        </p:nvSpPr>
        <p:spPr>
          <a:xfrm>
            <a:off x="0" y="0"/>
            <a:ext cx="12192120" cy="6858360"/>
          </a:xfrm>
          <a:custGeom>
            <a:avLst/>
            <a:gdLst/>
            <a:ahLst/>
            <a:rect l="0" t="0" r="r" b="b"/>
            <a:pathLst>
              <a:path w="33867" h="19051">
                <a:moveTo>
                  <a:pt x="0" y="0"/>
                </a:moveTo>
                <a:lnTo>
                  <a:pt x="33867" y="0"/>
                </a:lnTo>
                <a:lnTo>
                  <a:pt x="33867" y="19051"/>
                </a:lnTo>
                <a:lnTo>
                  <a:pt x="0" y="190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4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pic>
        <p:nvPicPr>
          <p:cNvPr id="288" name="" descr=""/>
          <p:cNvPicPr/>
          <p:nvPr/>
        </p:nvPicPr>
        <p:blipFill>
          <a:blip r:embed="rId1"/>
          <a:stretch/>
        </p:blipFill>
        <p:spPr>
          <a:xfrm>
            <a:off x="360000" y="108000"/>
            <a:ext cx="2743560" cy="1758600"/>
          </a:xfrm>
          <a:prstGeom prst="rect">
            <a:avLst/>
          </a:prstGeom>
          <a:ln w="0">
            <a:noFill/>
          </a:ln>
        </p:spPr>
      </p:pic>
      <p:sp>
        <p:nvSpPr>
          <p:cNvPr id="289" name=""/>
          <p:cNvSpPr txBox="1"/>
          <p:nvPr/>
        </p:nvSpPr>
        <p:spPr>
          <a:xfrm>
            <a:off x="451440" y="6588360"/>
            <a:ext cx="540360" cy="14076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800" strike="noStrike" u="none">
                <a:solidFill>
                  <a:srgbClr val="8c8c8c"/>
                </a:solidFill>
                <a:uFillTx/>
                <a:latin typeface="Arial"/>
                <a:ea typeface="Arial"/>
              </a:rPr>
              <a:t>01/13/2025</a:t>
            </a:r>
            <a:endParaRPr b="0" lang="en-US" sz="8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290" name=""/>
          <p:cNvSpPr txBox="1"/>
          <p:nvPr/>
        </p:nvSpPr>
        <p:spPr>
          <a:xfrm>
            <a:off x="11449800" y="6562080"/>
            <a:ext cx="162360" cy="1908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1100" strike="noStrike" u="none">
                <a:solidFill>
                  <a:srgbClr val="8c8c8c"/>
                </a:solidFill>
                <a:uFillTx/>
                <a:latin typeface="Arial"/>
                <a:ea typeface="Arial"/>
              </a:rPr>
              <a:t>22</a:t>
            </a:r>
            <a:endParaRPr b="0" lang="en-US" sz="11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291" name=""/>
          <p:cNvSpPr txBox="1"/>
          <p:nvPr/>
        </p:nvSpPr>
        <p:spPr>
          <a:xfrm>
            <a:off x="2597760" y="970200"/>
            <a:ext cx="8006760" cy="55368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1" lang="en-US" sz="32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D’autres services qui permettent de créer</a:t>
            </a:r>
            <a:endParaRPr b="0" lang="en-US" sz="32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292" name=""/>
          <p:cNvSpPr txBox="1"/>
          <p:nvPr/>
        </p:nvSpPr>
        <p:spPr>
          <a:xfrm>
            <a:off x="2597760" y="1409400"/>
            <a:ext cx="2850480" cy="55368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1" lang="en-US" sz="32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des flashcards</a:t>
            </a:r>
            <a:endParaRPr b="0" lang="en-US" sz="32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pic>
        <p:nvPicPr>
          <p:cNvPr id="293" name="" descr=""/>
          <p:cNvPicPr/>
          <p:nvPr/>
        </p:nvPicPr>
        <p:blipFill>
          <a:blip r:embed="rId2"/>
          <a:stretch/>
        </p:blipFill>
        <p:spPr>
          <a:xfrm>
            <a:off x="360000" y="1991520"/>
            <a:ext cx="3530160" cy="880560"/>
          </a:xfrm>
          <a:prstGeom prst="rect">
            <a:avLst/>
          </a:prstGeom>
          <a:ln w="0">
            <a:noFill/>
          </a:ln>
        </p:spPr>
      </p:pic>
      <p:pic>
        <p:nvPicPr>
          <p:cNvPr id="294" name="" descr=""/>
          <p:cNvPicPr/>
          <p:nvPr/>
        </p:nvPicPr>
        <p:blipFill>
          <a:blip r:embed="rId3"/>
          <a:stretch/>
        </p:blipFill>
        <p:spPr>
          <a:xfrm>
            <a:off x="5919120" y="3072960"/>
            <a:ext cx="5946120" cy="2881440"/>
          </a:xfrm>
          <a:prstGeom prst="rect">
            <a:avLst/>
          </a:prstGeom>
          <a:ln w="0">
            <a:noFill/>
          </a:ln>
        </p:spPr>
      </p:pic>
      <p:sp>
        <p:nvSpPr>
          <p:cNvPr id="295" name=""/>
          <p:cNvSpPr/>
          <p:nvPr/>
        </p:nvSpPr>
        <p:spPr>
          <a:xfrm>
            <a:off x="11545200" y="3029400"/>
            <a:ext cx="343440" cy="345960"/>
          </a:xfrm>
          <a:custGeom>
            <a:avLst/>
            <a:gdLst/>
            <a:ahLst/>
            <a:rect l="0" t="0" r="r" b="b"/>
            <a:pathLst>
              <a:path w="954" h="961">
                <a:moveTo>
                  <a:pt x="0" y="0"/>
                </a:moveTo>
                <a:lnTo>
                  <a:pt x="954" y="0"/>
                </a:lnTo>
                <a:lnTo>
                  <a:pt x="954" y="961"/>
                </a:lnTo>
                <a:lnTo>
                  <a:pt x="0" y="96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4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pic>
        <p:nvPicPr>
          <p:cNvPr id="296" name="" descr=""/>
          <p:cNvPicPr/>
          <p:nvPr/>
        </p:nvPicPr>
        <p:blipFill>
          <a:blip r:embed="rId4"/>
          <a:stretch/>
        </p:blipFill>
        <p:spPr>
          <a:xfrm>
            <a:off x="419760" y="3099960"/>
            <a:ext cx="5247000" cy="3022920"/>
          </a:xfrm>
          <a:prstGeom prst="rect">
            <a:avLst/>
          </a:prstGeom>
          <a:ln w="0">
            <a:noFill/>
          </a:ln>
        </p:spPr>
      </p:pic>
      <p:sp>
        <p:nvSpPr>
          <p:cNvPr id="297" name=""/>
          <p:cNvSpPr txBox="1"/>
          <p:nvPr/>
        </p:nvSpPr>
        <p:spPr>
          <a:xfrm>
            <a:off x="4684680" y="6591960"/>
            <a:ext cx="2907000" cy="14076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800" strike="noStrike" u="none">
                <a:solidFill>
                  <a:srgbClr val="8c8c8c"/>
                </a:solidFill>
                <a:uFillTx/>
                <a:latin typeface="Arial"/>
                <a:ea typeface="Arial"/>
              </a:rPr>
              <a:t>Délégation Régionale au Numérique pour l’Education (DRNE)</a:t>
            </a:r>
            <a:endParaRPr b="0" lang="en-US" sz="8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298" name=""/>
          <p:cNvSpPr/>
          <p:nvPr/>
        </p:nvSpPr>
        <p:spPr>
          <a:xfrm>
            <a:off x="4126680" y="2694600"/>
            <a:ext cx="1739160" cy="0"/>
          </a:xfrm>
          <a:prstGeom prst="line">
            <a:avLst/>
          </a:prstGeom>
          <a:ln w="11160">
            <a:solidFill>
              <a:srgbClr val="576fb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5400" rIns="5400" tIns="-5400" bIns="-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299" name=""/>
          <p:cNvSpPr txBox="1"/>
          <p:nvPr/>
        </p:nvSpPr>
        <p:spPr>
          <a:xfrm>
            <a:off x="4126680" y="2459520"/>
            <a:ext cx="1786680" cy="27612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16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Lien vers le service</a:t>
            </a:r>
            <a:endParaRPr b="0" lang="en-US" sz="16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"/>
          <p:cNvSpPr/>
          <p:nvPr/>
        </p:nvSpPr>
        <p:spPr>
          <a:xfrm>
            <a:off x="0" y="0"/>
            <a:ext cx="12192120" cy="6858360"/>
          </a:xfrm>
          <a:custGeom>
            <a:avLst/>
            <a:gdLst/>
            <a:ahLst/>
            <a:rect l="0" t="0" r="r" b="b"/>
            <a:pathLst>
              <a:path w="33867" h="19051">
                <a:moveTo>
                  <a:pt x="0" y="0"/>
                </a:moveTo>
                <a:lnTo>
                  <a:pt x="33867" y="0"/>
                </a:lnTo>
                <a:lnTo>
                  <a:pt x="33867" y="19051"/>
                </a:lnTo>
                <a:lnTo>
                  <a:pt x="0" y="190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4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301" name=""/>
          <p:cNvSpPr/>
          <p:nvPr/>
        </p:nvSpPr>
        <p:spPr>
          <a:xfrm>
            <a:off x="0" y="0"/>
            <a:ext cx="12192120" cy="6858360"/>
          </a:xfrm>
          <a:custGeom>
            <a:avLst/>
            <a:gdLst/>
            <a:ahLst/>
            <a:rect l="0" t="0" r="r" b="b"/>
            <a:pathLst>
              <a:path w="33867" h="19051">
                <a:moveTo>
                  <a:pt x="0" y="0"/>
                </a:moveTo>
                <a:lnTo>
                  <a:pt x="33867" y="0"/>
                </a:lnTo>
                <a:lnTo>
                  <a:pt x="33867" y="19051"/>
                </a:lnTo>
                <a:lnTo>
                  <a:pt x="0" y="190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4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pic>
        <p:nvPicPr>
          <p:cNvPr id="302" name="" descr=""/>
          <p:cNvPicPr/>
          <p:nvPr/>
        </p:nvPicPr>
        <p:blipFill>
          <a:blip r:embed="rId1"/>
          <a:stretch/>
        </p:blipFill>
        <p:spPr>
          <a:xfrm>
            <a:off x="360000" y="108000"/>
            <a:ext cx="2743560" cy="1758600"/>
          </a:xfrm>
          <a:prstGeom prst="rect">
            <a:avLst/>
          </a:prstGeom>
          <a:ln w="0">
            <a:noFill/>
          </a:ln>
        </p:spPr>
      </p:pic>
      <p:sp>
        <p:nvSpPr>
          <p:cNvPr id="303" name=""/>
          <p:cNvSpPr txBox="1"/>
          <p:nvPr/>
        </p:nvSpPr>
        <p:spPr>
          <a:xfrm>
            <a:off x="2416320" y="2127960"/>
            <a:ext cx="7725960" cy="83088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1" lang="en-US" sz="4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Merci pour votre attention.</a:t>
            </a:r>
            <a:endParaRPr b="0" lang="en-US" sz="48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304" name=""/>
          <p:cNvSpPr txBox="1"/>
          <p:nvPr/>
        </p:nvSpPr>
        <p:spPr>
          <a:xfrm>
            <a:off x="11448720" y="6561360"/>
            <a:ext cx="162360" cy="1908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1100" strike="noStrike" u="none">
                <a:solidFill>
                  <a:srgbClr val="8c8c8c"/>
                </a:solidFill>
                <a:uFillTx/>
                <a:latin typeface="Arial"/>
                <a:ea typeface="Arial"/>
              </a:rPr>
              <a:t>23</a:t>
            </a:r>
            <a:endParaRPr b="0" lang="en-US" sz="11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pic>
        <p:nvPicPr>
          <p:cNvPr id="305" name="" descr=""/>
          <p:cNvPicPr/>
          <p:nvPr/>
        </p:nvPicPr>
        <p:blipFill>
          <a:blip r:embed="rId2"/>
          <a:stretch/>
        </p:blipFill>
        <p:spPr>
          <a:xfrm>
            <a:off x="360000" y="3152520"/>
            <a:ext cx="4811400" cy="2471760"/>
          </a:xfrm>
          <a:prstGeom prst="rect">
            <a:avLst/>
          </a:prstGeom>
          <a:ln w="0">
            <a:noFill/>
          </a:ln>
        </p:spPr>
      </p:pic>
      <p:sp>
        <p:nvSpPr>
          <p:cNvPr id="306" name=""/>
          <p:cNvSpPr txBox="1"/>
          <p:nvPr/>
        </p:nvSpPr>
        <p:spPr>
          <a:xfrm>
            <a:off x="5946120" y="6625440"/>
            <a:ext cx="5299560" cy="14076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800" strike="noStrike" u="none">
                <a:solidFill>
                  <a:srgbClr val="8c8c8c"/>
                </a:solidFill>
                <a:uFillTx/>
                <a:latin typeface="Arial"/>
                <a:ea typeface="Arial"/>
              </a:rPr>
              <a:t>Délégation Régionale au Numérique pour l’Education – Région académique Bourgogne-Franche-Comté (DRNE)</a:t>
            </a:r>
            <a:endParaRPr b="0" lang="en-US" sz="8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"/>
          <p:cNvSpPr/>
          <p:nvPr/>
        </p:nvSpPr>
        <p:spPr>
          <a:xfrm>
            <a:off x="0" y="0"/>
            <a:ext cx="12192120" cy="6858360"/>
          </a:xfrm>
          <a:custGeom>
            <a:avLst/>
            <a:gdLst/>
            <a:ahLst/>
            <a:rect l="0" t="0" r="r" b="b"/>
            <a:pathLst>
              <a:path w="33867" h="19051">
                <a:moveTo>
                  <a:pt x="0" y="0"/>
                </a:moveTo>
                <a:lnTo>
                  <a:pt x="33867" y="0"/>
                </a:lnTo>
                <a:lnTo>
                  <a:pt x="33867" y="19051"/>
                </a:lnTo>
                <a:lnTo>
                  <a:pt x="0" y="190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4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31" name=""/>
          <p:cNvSpPr/>
          <p:nvPr/>
        </p:nvSpPr>
        <p:spPr>
          <a:xfrm>
            <a:off x="0" y="0"/>
            <a:ext cx="12192120" cy="6858360"/>
          </a:xfrm>
          <a:custGeom>
            <a:avLst/>
            <a:gdLst/>
            <a:ahLst/>
            <a:rect l="0" t="0" r="r" b="b"/>
            <a:pathLst>
              <a:path w="33867" h="19051">
                <a:moveTo>
                  <a:pt x="0" y="0"/>
                </a:moveTo>
                <a:lnTo>
                  <a:pt x="33867" y="0"/>
                </a:lnTo>
                <a:lnTo>
                  <a:pt x="33867" y="19051"/>
                </a:lnTo>
                <a:lnTo>
                  <a:pt x="0" y="190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4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pic>
        <p:nvPicPr>
          <p:cNvPr id="32" name="" descr=""/>
          <p:cNvPicPr/>
          <p:nvPr/>
        </p:nvPicPr>
        <p:blipFill>
          <a:blip r:embed="rId1"/>
          <a:stretch/>
        </p:blipFill>
        <p:spPr>
          <a:xfrm>
            <a:off x="360000" y="108000"/>
            <a:ext cx="2743560" cy="1758600"/>
          </a:xfrm>
          <a:prstGeom prst="rect">
            <a:avLst/>
          </a:prstGeom>
          <a:ln w="0">
            <a:noFill/>
          </a:ln>
        </p:spPr>
      </p:pic>
      <p:pic>
        <p:nvPicPr>
          <p:cNvPr id="33" name="" descr=""/>
          <p:cNvPicPr/>
          <p:nvPr/>
        </p:nvPicPr>
        <p:blipFill>
          <a:blip r:embed="rId2"/>
          <a:stretch/>
        </p:blipFill>
        <p:spPr>
          <a:xfrm>
            <a:off x="0" y="1743840"/>
            <a:ext cx="12188880" cy="4736520"/>
          </a:xfrm>
          <a:prstGeom prst="rect">
            <a:avLst/>
          </a:prstGeom>
          <a:ln w="0">
            <a:noFill/>
          </a:ln>
        </p:spPr>
      </p:pic>
      <p:sp>
        <p:nvSpPr>
          <p:cNvPr id="34" name=""/>
          <p:cNvSpPr txBox="1"/>
          <p:nvPr/>
        </p:nvSpPr>
        <p:spPr>
          <a:xfrm>
            <a:off x="451440" y="6588000"/>
            <a:ext cx="540360" cy="14076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800" strike="noStrike" u="none">
                <a:solidFill>
                  <a:srgbClr val="8c8c8c"/>
                </a:solidFill>
                <a:uFillTx/>
                <a:latin typeface="Arial"/>
                <a:ea typeface="Arial"/>
              </a:rPr>
              <a:t>01/13/2025</a:t>
            </a:r>
            <a:endParaRPr b="0" lang="en-US" sz="8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35" name=""/>
          <p:cNvSpPr/>
          <p:nvPr/>
        </p:nvSpPr>
        <p:spPr>
          <a:xfrm>
            <a:off x="0" y="2520000"/>
            <a:ext cx="12188520" cy="896400"/>
          </a:xfrm>
          <a:custGeom>
            <a:avLst/>
            <a:gdLst/>
            <a:ahLst/>
            <a:rect l="0" t="0" r="r" b="b"/>
            <a:pathLst>
              <a:path w="33857" h="2490">
                <a:moveTo>
                  <a:pt x="0" y="0"/>
                </a:moveTo>
                <a:lnTo>
                  <a:pt x="33857" y="0"/>
                </a:lnTo>
                <a:lnTo>
                  <a:pt x="33857" y="2490"/>
                </a:lnTo>
                <a:lnTo>
                  <a:pt x="0" y="249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75000"/>
            </a:srgbClr>
          </a:solidFill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4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36" name=""/>
          <p:cNvSpPr txBox="1"/>
          <p:nvPr/>
        </p:nvSpPr>
        <p:spPr>
          <a:xfrm>
            <a:off x="11526840" y="6561720"/>
            <a:ext cx="139320" cy="1908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1100" strike="noStrike" u="none">
                <a:solidFill>
                  <a:srgbClr val="8c8c8c"/>
                </a:solidFill>
                <a:uFillTx/>
                <a:latin typeface="Arial"/>
                <a:ea typeface="Arial"/>
              </a:rPr>
              <a:t>3</a:t>
            </a:r>
            <a:endParaRPr b="0" lang="en-US" sz="11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37" name=""/>
          <p:cNvSpPr txBox="1"/>
          <p:nvPr/>
        </p:nvSpPr>
        <p:spPr>
          <a:xfrm>
            <a:off x="360000" y="2548800"/>
            <a:ext cx="6092640" cy="76248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1" lang="en-US" sz="44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Apport de la recherche</a:t>
            </a:r>
            <a:endParaRPr b="0" lang="en-US" sz="44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38" name=""/>
          <p:cNvSpPr txBox="1"/>
          <p:nvPr/>
        </p:nvSpPr>
        <p:spPr>
          <a:xfrm>
            <a:off x="4684320" y="6591600"/>
            <a:ext cx="2907000" cy="14076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800" strike="noStrike" u="none">
                <a:solidFill>
                  <a:srgbClr val="8c8c8c"/>
                </a:solidFill>
                <a:uFillTx/>
                <a:latin typeface="Arial"/>
                <a:ea typeface="Arial"/>
              </a:rPr>
              <a:t>Délégation Régionale au Numérique pour l’Education (DRNE)</a:t>
            </a:r>
            <a:endParaRPr b="0" lang="en-US" sz="8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"/>
          <p:cNvSpPr/>
          <p:nvPr/>
        </p:nvSpPr>
        <p:spPr>
          <a:xfrm>
            <a:off x="0" y="0"/>
            <a:ext cx="12192120" cy="6858360"/>
          </a:xfrm>
          <a:custGeom>
            <a:avLst/>
            <a:gdLst/>
            <a:ahLst/>
            <a:rect l="0" t="0" r="r" b="b"/>
            <a:pathLst>
              <a:path w="33867" h="19051">
                <a:moveTo>
                  <a:pt x="0" y="0"/>
                </a:moveTo>
                <a:lnTo>
                  <a:pt x="33867" y="0"/>
                </a:lnTo>
                <a:lnTo>
                  <a:pt x="33867" y="19051"/>
                </a:lnTo>
                <a:lnTo>
                  <a:pt x="0" y="190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4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40" name=""/>
          <p:cNvSpPr/>
          <p:nvPr/>
        </p:nvSpPr>
        <p:spPr>
          <a:xfrm>
            <a:off x="0" y="0"/>
            <a:ext cx="12192120" cy="6858360"/>
          </a:xfrm>
          <a:custGeom>
            <a:avLst/>
            <a:gdLst/>
            <a:ahLst/>
            <a:rect l="0" t="0" r="r" b="b"/>
            <a:pathLst>
              <a:path w="33867" h="19051">
                <a:moveTo>
                  <a:pt x="0" y="0"/>
                </a:moveTo>
                <a:lnTo>
                  <a:pt x="33867" y="0"/>
                </a:lnTo>
                <a:lnTo>
                  <a:pt x="33867" y="19051"/>
                </a:lnTo>
                <a:lnTo>
                  <a:pt x="0" y="190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4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>
            <a:off x="360000" y="108000"/>
            <a:ext cx="2743560" cy="1758600"/>
          </a:xfrm>
          <a:prstGeom prst="rect">
            <a:avLst/>
          </a:prstGeom>
          <a:ln w="0">
            <a:noFill/>
          </a:ln>
        </p:spPr>
      </p:pic>
      <p:sp>
        <p:nvSpPr>
          <p:cNvPr id="42" name=""/>
          <p:cNvSpPr txBox="1"/>
          <p:nvPr/>
        </p:nvSpPr>
        <p:spPr>
          <a:xfrm>
            <a:off x="451440" y="6588360"/>
            <a:ext cx="540360" cy="14076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800" strike="noStrike" u="none">
                <a:solidFill>
                  <a:srgbClr val="8c8c8c"/>
                </a:solidFill>
                <a:uFillTx/>
                <a:latin typeface="Arial"/>
                <a:ea typeface="Arial"/>
              </a:rPr>
              <a:t>01/13/2025</a:t>
            </a:r>
            <a:endParaRPr b="0" lang="en-US" sz="8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43" name=""/>
          <p:cNvSpPr txBox="1"/>
          <p:nvPr/>
        </p:nvSpPr>
        <p:spPr>
          <a:xfrm>
            <a:off x="11527560" y="6562080"/>
            <a:ext cx="139320" cy="1908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1100" strike="noStrike" u="none">
                <a:solidFill>
                  <a:srgbClr val="8c8c8c"/>
                </a:solidFill>
                <a:uFillTx/>
                <a:latin typeface="Arial"/>
                <a:ea typeface="Arial"/>
              </a:rPr>
              <a:t>4</a:t>
            </a:r>
            <a:endParaRPr b="0" lang="en-US" sz="11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pic>
        <p:nvPicPr>
          <p:cNvPr id="44" name="" descr=""/>
          <p:cNvPicPr/>
          <p:nvPr/>
        </p:nvPicPr>
        <p:blipFill>
          <a:blip r:embed="rId2"/>
          <a:stretch/>
        </p:blipFill>
        <p:spPr>
          <a:xfrm>
            <a:off x="360000" y="2069280"/>
            <a:ext cx="6833880" cy="4413960"/>
          </a:xfrm>
          <a:prstGeom prst="rect">
            <a:avLst/>
          </a:prstGeom>
          <a:ln w="0">
            <a:noFill/>
          </a:ln>
        </p:spPr>
      </p:pic>
      <p:sp>
        <p:nvSpPr>
          <p:cNvPr id="45" name=""/>
          <p:cNvSpPr txBox="1"/>
          <p:nvPr/>
        </p:nvSpPr>
        <p:spPr>
          <a:xfrm>
            <a:off x="4684680" y="6591960"/>
            <a:ext cx="2907000" cy="14076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800" strike="noStrike" u="none">
                <a:solidFill>
                  <a:srgbClr val="8c8c8c"/>
                </a:solidFill>
                <a:uFillTx/>
                <a:latin typeface="Arial"/>
                <a:ea typeface="Arial"/>
              </a:rPr>
              <a:t>Délégation Régionale au Numérique pour l’Education (DRNE)</a:t>
            </a:r>
            <a:endParaRPr b="0" lang="en-US" sz="8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46" name=""/>
          <p:cNvSpPr txBox="1"/>
          <p:nvPr/>
        </p:nvSpPr>
        <p:spPr>
          <a:xfrm>
            <a:off x="2223000" y="1316160"/>
            <a:ext cx="6963120" cy="55368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1" lang="en-US" sz="32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Courbe de l’oubli ou de Ebbinghaus</a:t>
            </a:r>
            <a:endParaRPr b="0" lang="en-US" sz="32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47" name=""/>
          <p:cNvSpPr txBox="1"/>
          <p:nvPr/>
        </p:nvSpPr>
        <p:spPr>
          <a:xfrm>
            <a:off x="4430160" y="3480480"/>
            <a:ext cx="4607640" cy="311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1800" strike="noStrike" u="none">
                <a:solidFill>
                  <a:srgbClr val="2d2d2d"/>
                </a:solidFill>
                <a:uFillTx/>
                <a:latin typeface="Arial"/>
                <a:ea typeface="Arial"/>
              </a:rPr>
              <a:t>Lors du premier apprentissage d’un savoir,</a:t>
            </a:r>
            <a:endParaRPr b="0" lang="en-US" sz="18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48" name=""/>
          <p:cNvSpPr txBox="1"/>
          <p:nvPr/>
        </p:nvSpPr>
        <p:spPr>
          <a:xfrm>
            <a:off x="4430160" y="3754800"/>
            <a:ext cx="5308920" cy="311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1800" strike="noStrike" u="none">
                <a:solidFill>
                  <a:srgbClr val="2d2d2d"/>
                </a:solidFill>
                <a:uFillTx/>
                <a:latin typeface="Arial"/>
                <a:ea typeface="Arial"/>
              </a:rPr>
              <a:t>environ 50% des connaissances sont mémorisées</a:t>
            </a:r>
            <a:endParaRPr b="0" lang="en-US" sz="18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49" name=""/>
          <p:cNvSpPr txBox="1"/>
          <p:nvPr/>
        </p:nvSpPr>
        <p:spPr>
          <a:xfrm>
            <a:off x="4430160" y="4029120"/>
            <a:ext cx="4555800" cy="311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1800" strike="noStrike" u="none">
                <a:solidFill>
                  <a:srgbClr val="2d2d2d"/>
                </a:solidFill>
                <a:uFillTx/>
                <a:latin typeface="Arial"/>
                <a:ea typeface="Arial"/>
              </a:rPr>
              <a:t>dans le meilleur des cas quelques jours ou</a:t>
            </a:r>
            <a:endParaRPr b="0" lang="en-US" sz="18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pic>
        <p:nvPicPr>
          <p:cNvPr id="50" name="" descr=""/>
          <p:cNvPicPr/>
          <p:nvPr/>
        </p:nvPicPr>
        <p:blipFill>
          <a:blip r:embed="rId3"/>
          <a:stretch/>
        </p:blipFill>
        <p:spPr>
          <a:xfrm>
            <a:off x="9449280" y="623520"/>
            <a:ext cx="1621080" cy="2142000"/>
          </a:xfrm>
          <a:prstGeom prst="rect">
            <a:avLst/>
          </a:prstGeom>
          <a:ln w="0">
            <a:noFill/>
          </a:ln>
        </p:spPr>
      </p:pic>
      <p:sp>
        <p:nvSpPr>
          <p:cNvPr id="51" name=""/>
          <p:cNvSpPr txBox="1"/>
          <p:nvPr/>
        </p:nvSpPr>
        <p:spPr>
          <a:xfrm>
            <a:off x="4430160" y="4303440"/>
            <a:ext cx="4487400" cy="311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1800" strike="noStrike" u="none">
                <a:solidFill>
                  <a:srgbClr val="2d2d2d"/>
                </a:solidFill>
                <a:uFillTx/>
                <a:latin typeface="Arial"/>
                <a:ea typeface="Arial"/>
              </a:rPr>
              <a:t>quelques semaines après l’apprentissage.</a:t>
            </a:r>
            <a:endParaRPr b="0" lang="en-US" sz="18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"/>
          <p:cNvSpPr/>
          <p:nvPr/>
        </p:nvSpPr>
        <p:spPr>
          <a:xfrm>
            <a:off x="0" y="0"/>
            <a:ext cx="12192120" cy="6858360"/>
          </a:xfrm>
          <a:custGeom>
            <a:avLst/>
            <a:gdLst/>
            <a:ahLst/>
            <a:rect l="0" t="0" r="r" b="b"/>
            <a:pathLst>
              <a:path w="33867" h="19051">
                <a:moveTo>
                  <a:pt x="0" y="0"/>
                </a:moveTo>
                <a:lnTo>
                  <a:pt x="33867" y="0"/>
                </a:lnTo>
                <a:lnTo>
                  <a:pt x="33867" y="19051"/>
                </a:lnTo>
                <a:lnTo>
                  <a:pt x="0" y="190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4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53" name=""/>
          <p:cNvSpPr/>
          <p:nvPr/>
        </p:nvSpPr>
        <p:spPr>
          <a:xfrm>
            <a:off x="0" y="0"/>
            <a:ext cx="12192120" cy="6858360"/>
          </a:xfrm>
          <a:custGeom>
            <a:avLst/>
            <a:gdLst/>
            <a:ahLst/>
            <a:rect l="0" t="0" r="r" b="b"/>
            <a:pathLst>
              <a:path w="33867" h="19051">
                <a:moveTo>
                  <a:pt x="0" y="0"/>
                </a:moveTo>
                <a:lnTo>
                  <a:pt x="33867" y="0"/>
                </a:lnTo>
                <a:lnTo>
                  <a:pt x="33867" y="19051"/>
                </a:lnTo>
                <a:lnTo>
                  <a:pt x="0" y="190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4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pic>
        <p:nvPicPr>
          <p:cNvPr id="54" name="" descr=""/>
          <p:cNvPicPr/>
          <p:nvPr/>
        </p:nvPicPr>
        <p:blipFill>
          <a:blip r:embed="rId1"/>
          <a:stretch/>
        </p:blipFill>
        <p:spPr>
          <a:xfrm>
            <a:off x="360000" y="108000"/>
            <a:ext cx="2743560" cy="1758600"/>
          </a:xfrm>
          <a:prstGeom prst="rect">
            <a:avLst/>
          </a:prstGeom>
          <a:ln w="0">
            <a:noFill/>
          </a:ln>
        </p:spPr>
      </p:pic>
      <p:sp>
        <p:nvSpPr>
          <p:cNvPr id="55" name=""/>
          <p:cNvSpPr txBox="1"/>
          <p:nvPr/>
        </p:nvSpPr>
        <p:spPr>
          <a:xfrm>
            <a:off x="451440" y="6588360"/>
            <a:ext cx="540360" cy="14076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800" strike="noStrike" u="none">
                <a:solidFill>
                  <a:srgbClr val="8c8c8c"/>
                </a:solidFill>
                <a:uFillTx/>
                <a:latin typeface="Arial"/>
                <a:ea typeface="Arial"/>
              </a:rPr>
              <a:t>01/13/2025</a:t>
            </a:r>
            <a:endParaRPr b="0" lang="en-US" sz="8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56" name=""/>
          <p:cNvSpPr txBox="1"/>
          <p:nvPr/>
        </p:nvSpPr>
        <p:spPr>
          <a:xfrm>
            <a:off x="11527560" y="6562080"/>
            <a:ext cx="139320" cy="1908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1100" strike="noStrike" u="none">
                <a:solidFill>
                  <a:srgbClr val="8c8c8c"/>
                </a:solidFill>
                <a:uFillTx/>
                <a:latin typeface="Arial"/>
                <a:ea typeface="Arial"/>
              </a:rPr>
              <a:t>5</a:t>
            </a:r>
            <a:endParaRPr b="0" lang="en-US" sz="11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57" name=""/>
          <p:cNvSpPr txBox="1"/>
          <p:nvPr/>
        </p:nvSpPr>
        <p:spPr>
          <a:xfrm>
            <a:off x="4684680" y="6591960"/>
            <a:ext cx="2907000" cy="14076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800" strike="noStrike" u="none">
                <a:solidFill>
                  <a:srgbClr val="8c8c8c"/>
                </a:solidFill>
                <a:uFillTx/>
                <a:latin typeface="Arial"/>
                <a:ea typeface="Arial"/>
              </a:rPr>
              <a:t>Délégation Régionale au Numérique pour l’Education (DRNE)</a:t>
            </a:r>
            <a:endParaRPr b="0" lang="en-US" sz="8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pic>
        <p:nvPicPr>
          <p:cNvPr id="58" name="" descr=""/>
          <p:cNvPicPr/>
          <p:nvPr/>
        </p:nvPicPr>
        <p:blipFill>
          <a:blip r:embed="rId2"/>
          <a:stretch/>
        </p:blipFill>
        <p:spPr>
          <a:xfrm>
            <a:off x="537840" y="2189880"/>
            <a:ext cx="6629040" cy="4293360"/>
          </a:xfrm>
          <a:prstGeom prst="rect">
            <a:avLst/>
          </a:prstGeom>
          <a:ln w="0">
            <a:noFill/>
          </a:ln>
        </p:spPr>
      </p:pic>
      <p:sp>
        <p:nvSpPr>
          <p:cNvPr id="59" name=""/>
          <p:cNvSpPr txBox="1"/>
          <p:nvPr/>
        </p:nvSpPr>
        <p:spPr>
          <a:xfrm>
            <a:off x="2805840" y="733320"/>
            <a:ext cx="9001800" cy="55368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1" lang="en-US" sz="32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La récupération à travers la répétition espacée</a:t>
            </a:r>
            <a:endParaRPr b="0" lang="en-US" sz="32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60" name=""/>
          <p:cNvSpPr txBox="1"/>
          <p:nvPr/>
        </p:nvSpPr>
        <p:spPr>
          <a:xfrm>
            <a:off x="7258680" y="1699560"/>
            <a:ext cx="3589920" cy="311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1800" strike="noStrike" u="none">
                <a:solidFill>
                  <a:srgbClr val="2d2d2d"/>
                </a:solidFill>
                <a:uFillTx/>
                <a:latin typeface="Arial"/>
                <a:ea typeface="Arial"/>
              </a:rPr>
              <a:t>D’après les études d’Ebbinghaus :</a:t>
            </a:r>
            <a:endParaRPr b="0" lang="en-US" sz="18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61" name=""/>
          <p:cNvSpPr txBox="1"/>
          <p:nvPr/>
        </p:nvSpPr>
        <p:spPr>
          <a:xfrm>
            <a:off x="7258680" y="2248200"/>
            <a:ext cx="3678120" cy="311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1800" strike="noStrike" u="none">
                <a:solidFill>
                  <a:srgbClr val="2d2d2d"/>
                </a:solidFill>
                <a:uFillTx/>
                <a:latin typeface="Arial"/>
                <a:ea typeface="Arial"/>
              </a:rPr>
              <a:t>• </a:t>
            </a:r>
            <a:r>
              <a:rPr b="0" lang="en-US" sz="1800" strike="noStrike" u="none">
                <a:solidFill>
                  <a:srgbClr val="2d2d2d"/>
                </a:solidFill>
                <a:uFillTx/>
                <a:latin typeface="Arial"/>
                <a:ea typeface="Arial"/>
              </a:rPr>
              <a:t>Le taux de mémorisation réel est</a:t>
            </a:r>
            <a:endParaRPr b="0" lang="en-US" sz="18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62" name=""/>
          <p:cNvSpPr txBox="1"/>
          <p:nvPr/>
        </p:nvSpPr>
        <p:spPr>
          <a:xfrm>
            <a:off x="7258680" y="2522520"/>
            <a:ext cx="3186000" cy="311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1800" strike="noStrike" u="none">
                <a:solidFill>
                  <a:srgbClr val="2d2d2d"/>
                </a:solidFill>
                <a:uFillTx/>
                <a:latin typeface="Arial"/>
                <a:ea typeface="Arial"/>
              </a:rPr>
              <a:t>proportionnel au nombre des</a:t>
            </a:r>
            <a:endParaRPr b="0" lang="en-US" sz="18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63" name=""/>
          <p:cNvSpPr txBox="1"/>
          <p:nvPr/>
        </p:nvSpPr>
        <p:spPr>
          <a:xfrm>
            <a:off x="7258680" y="2796840"/>
            <a:ext cx="1928520" cy="311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1800" strike="noStrike" u="none">
                <a:solidFill>
                  <a:srgbClr val="2d2d2d"/>
                </a:solidFill>
                <a:uFillTx/>
                <a:latin typeface="Arial"/>
                <a:ea typeface="Arial"/>
              </a:rPr>
              <a:t>réapprentissages.</a:t>
            </a:r>
            <a:endParaRPr b="0" lang="en-US" sz="18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64" name=""/>
          <p:cNvSpPr txBox="1"/>
          <p:nvPr/>
        </p:nvSpPr>
        <p:spPr>
          <a:xfrm>
            <a:off x="7258680" y="3345480"/>
            <a:ext cx="4551480" cy="311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1800" strike="noStrike" u="none">
                <a:solidFill>
                  <a:srgbClr val="2d2d2d"/>
                </a:solidFill>
                <a:uFillTx/>
                <a:latin typeface="Arial"/>
                <a:ea typeface="Arial"/>
              </a:rPr>
              <a:t>• </a:t>
            </a:r>
            <a:r>
              <a:rPr b="0" lang="en-US" sz="1800" strike="noStrike" u="none">
                <a:solidFill>
                  <a:srgbClr val="2d2d2d"/>
                </a:solidFill>
                <a:uFillTx/>
                <a:latin typeface="Arial"/>
                <a:ea typeface="Arial"/>
              </a:rPr>
              <a:t>Le fait d’espacer chaque réapprentissage</a:t>
            </a:r>
            <a:endParaRPr b="0" lang="en-US" sz="18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65" name=""/>
          <p:cNvSpPr txBox="1"/>
          <p:nvPr/>
        </p:nvSpPr>
        <p:spPr>
          <a:xfrm>
            <a:off x="7258680" y="3619800"/>
            <a:ext cx="4520880" cy="311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1800" strike="noStrike" u="none">
                <a:solidFill>
                  <a:srgbClr val="2d2d2d"/>
                </a:solidFill>
                <a:uFillTx/>
                <a:latin typeface="Arial"/>
                <a:ea typeface="Arial"/>
              </a:rPr>
              <a:t>permet une meilleure fixation des savoirs.</a:t>
            </a:r>
            <a:endParaRPr b="0" lang="en-US" sz="18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66" name=""/>
          <p:cNvSpPr txBox="1"/>
          <p:nvPr/>
        </p:nvSpPr>
        <p:spPr>
          <a:xfrm>
            <a:off x="7258680" y="4168440"/>
            <a:ext cx="4847040" cy="311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1800" strike="noStrike" u="none">
                <a:solidFill>
                  <a:srgbClr val="2d2d2d"/>
                </a:solidFill>
                <a:uFillTx/>
                <a:latin typeface="Arial"/>
                <a:ea typeface="Arial"/>
              </a:rPr>
              <a:t>• </a:t>
            </a:r>
            <a:r>
              <a:rPr b="0" lang="en-US" sz="1800" strike="noStrike" u="none">
                <a:solidFill>
                  <a:srgbClr val="2d2d2d"/>
                </a:solidFill>
                <a:uFillTx/>
                <a:latin typeface="Arial"/>
                <a:ea typeface="Arial"/>
              </a:rPr>
              <a:t>Le “sur-apprentissage”, c’est-à-dire le fait de</a:t>
            </a:r>
            <a:endParaRPr b="0" lang="en-US" sz="18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67" name=""/>
          <p:cNvSpPr txBox="1"/>
          <p:nvPr/>
        </p:nvSpPr>
        <p:spPr>
          <a:xfrm>
            <a:off x="7258680" y="4442760"/>
            <a:ext cx="4731120" cy="311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1800" strike="noStrike" u="none">
                <a:solidFill>
                  <a:srgbClr val="2d2d2d"/>
                </a:solidFill>
                <a:uFillTx/>
                <a:latin typeface="Arial"/>
                <a:ea typeface="Arial"/>
              </a:rPr>
              <a:t>continuer à apprendre des éléments en sus,</a:t>
            </a:r>
            <a:endParaRPr b="0" lang="en-US" sz="18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68" name=""/>
          <p:cNvSpPr txBox="1"/>
          <p:nvPr/>
        </p:nvSpPr>
        <p:spPr>
          <a:xfrm>
            <a:off x="7258680" y="4717080"/>
            <a:ext cx="3530160" cy="311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1800" strike="noStrike" u="none">
                <a:solidFill>
                  <a:srgbClr val="2d2d2d"/>
                </a:solidFill>
                <a:uFillTx/>
                <a:latin typeface="Arial"/>
                <a:ea typeface="Arial"/>
              </a:rPr>
              <a:t>permet de les oublier moins vite.</a:t>
            </a:r>
            <a:endParaRPr b="0" lang="en-US" sz="18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69" name=""/>
          <p:cNvSpPr txBox="1"/>
          <p:nvPr/>
        </p:nvSpPr>
        <p:spPr>
          <a:xfrm>
            <a:off x="7258680" y="5265720"/>
            <a:ext cx="4467600" cy="311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1800" strike="noStrike" u="none">
                <a:solidFill>
                  <a:srgbClr val="2d2d2d"/>
                </a:solidFill>
                <a:uFillTx/>
                <a:latin typeface="Arial"/>
                <a:ea typeface="Arial"/>
              </a:rPr>
              <a:t>• </a:t>
            </a:r>
            <a:r>
              <a:rPr b="0" lang="en-US" sz="1800" strike="noStrike" u="none">
                <a:solidFill>
                  <a:srgbClr val="2d2d2d"/>
                </a:solidFill>
                <a:uFillTx/>
                <a:latin typeface="Arial"/>
                <a:ea typeface="Arial"/>
              </a:rPr>
              <a:t>La qualité de rétention des informations</a:t>
            </a:r>
            <a:endParaRPr b="0" lang="en-US" sz="18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70" name=""/>
          <p:cNvSpPr txBox="1"/>
          <p:nvPr/>
        </p:nvSpPr>
        <p:spPr>
          <a:xfrm>
            <a:off x="7258680" y="5540040"/>
            <a:ext cx="4687200" cy="311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1800" strike="noStrike" u="none">
                <a:solidFill>
                  <a:srgbClr val="2d2d2d"/>
                </a:solidFill>
                <a:uFillTx/>
                <a:latin typeface="Arial"/>
                <a:ea typeface="Arial"/>
              </a:rPr>
              <a:t>dépend d’abord et aussi de l’attention, mais</a:t>
            </a:r>
            <a:endParaRPr b="0" lang="en-US" sz="18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71" name=""/>
          <p:cNvSpPr txBox="1"/>
          <p:nvPr/>
        </p:nvSpPr>
        <p:spPr>
          <a:xfrm>
            <a:off x="7258680" y="5814360"/>
            <a:ext cx="4461480" cy="311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1800" strike="noStrike" u="none">
                <a:solidFill>
                  <a:srgbClr val="2d2d2d"/>
                </a:solidFill>
                <a:uFillTx/>
                <a:latin typeface="Arial"/>
                <a:ea typeface="Arial"/>
              </a:rPr>
              <a:t>aussi de phénomènes externes comme la</a:t>
            </a:r>
            <a:endParaRPr b="0" lang="en-US" sz="18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72" name=""/>
          <p:cNvSpPr txBox="1"/>
          <p:nvPr/>
        </p:nvSpPr>
        <p:spPr>
          <a:xfrm>
            <a:off x="7258680" y="6088680"/>
            <a:ext cx="2393280" cy="311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1800" strike="noStrike" u="none">
                <a:solidFill>
                  <a:srgbClr val="2d2d2d"/>
                </a:solidFill>
                <a:uFillTx/>
                <a:latin typeface="Arial"/>
                <a:ea typeface="Arial"/>
              </a:rPr>
              <a:t>fatigue ou le sommeil.</a:t>
            </a:r>
            <a:endParaRPr b="0" lang="en-US" sz="18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"/>
          <p:cNvSpPr/>
          <p:nvPr/>
        </p:nvSpPr>
        <p:spPr>
          <a:xfrm>
            <a:off x="0" y="0"/>
            <a:ext cx="12192120" cy="6858360"/>
          </a:xfrm>
          <a:custGeom>
            <a:avLst/>
            <a:gdLst/>
            <a:ahLst/>
            <a:rect l="0" t="0" r="r" b="b"/>
            <a:pathLst>
              <a:path w="33867" h="19051">
                <a:moveTo>
                  <a:pt x="0" y="0"/>
                </a:moveTo>
                <a:lnTo>
                  <a:pt x="33867" y="0"/>
                </a:lnTo>
                <a:lnTo>
                  <a:pt x="33867" y="19051"/>
                </a:lnTo>
                <a:lnTo>
                  <a:pt x="0" y="190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4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74" name=""/>
          <p:cNvSpPr/>
          <p:nvPr/>
        </p:nvSpPr>
        <p:spPr>
          <a:xfrm>
            <a:off x="0" y="0"/>
            <a:ext cx="12192120" cy="6858360"/>
          </a:xfrm>
          <a:custGeom>
            <a:avLst/>
            <a:gdLst/>
            <a:ahLst/>
            <a:rect l="0" t="0" r="r" b="b"/>
            <a:pathLst>
              <a:path w="33867" h="19051">
                <a:moveTo>
                  <a:pt x="0" y="0"/>
                </a:moveTo>
                <a:lnTo>
                  <a:pt x="33867" y="0"/>
                </a:lnTo>
                <a:lnTo>
                  <a:pt x="33867" y="19051"/>
                </a:lnTo>
                <a:lnTo>
                  <a:pt x="0" y="190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4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pic>
        <p:nvPicPr>
          <p:cNvPr id="75" name="" descr=""/>
          <p:cNvPicPr/>
          <p:nvPr/>
        </p:nvPicPr>
        <p:blipFill>
          <a:blip r:embed="rId1"/>
          <a:stretch/>
        </p:blipFill>
        <p:spPr>
          <a:xfrm>
            <a:off x="360000" y="108000"/>
            <a:ext cx="2743560" cy="1758600"/>
          </a:xfrm>
          <a:prstGeom prst="rect">
            <a:avLst/>
          </a:prstGeom>
          <a:ln w="0">
            <a:noFill/>
          </a:ln>
        </p:spPr>
      </p:pic>
      <p:sp>
        <p:nvSpPr>
          <p:cNvPr id="76" name=""/>
          <p:cNvSpPr txBox="1"/>
          <p:nvPr/>
        </p:nvSpPr>
        <p:spPr>
          <a:xfrm>
            <a:off x="451440" y="6588360"/>
            <a:ext cx="540360" cy="14076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800" strike="noStrike" u="none">
                <a:solidFill>
                  <a:srgbClr val="8c8c8c"/>
                </a:solidFill>
                <a:uFillTx/>
                <a:latin typeface="Arial"/>
                <a:ea typeface="Arial"/>
              </a:rPr>
              <a:t>01/13/2025</a:t>
            </a:r>
            <a:endParaRPr b="0" lang="en-US" sz="8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77" name=""/>
          <p:cNvSpPr txBox="1"/>
          <p:nvPr/>
        </p:nvSpPr>
        <p:spPr>
          <a:xfrm>
            <a:off x="11527560" y="6562080"/>
            <a:ext cx="139320" cy="1908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1100" strike="noStrike" u="none">
                <a:solidFill>
                  <a:srgbClr val="8c8c8c"/>
                </a:solidFill>
                <a:uFillTx/>
                <a:latin typeface="Arial"/>
                <a:ea typeface="Arial"/>
              </a:rPr>
              <a:t>6</a:t>
            </a:r>
            <a:endParaRPr b="0" lang="en-US" sz="11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78" name=""/>
          <p:cNvSpPr txBox="1"/>
          <p:nvPr/>
        </p:nvSpPr>
        <p:spPr>
          <a:xfrm>
            <a:off x="4684680" y="6591960"/>
            <a:ext cx="2907000" cy="14076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800" strike="noStrike" u="none">
                <a:solidFill>
                  <a:srgbClr val="8c8c8c"/>
                </a:solidFill>
                <a:uFillTx/>
                <a:latin typeface="Arial"/>
                <a:ea typeface="Arial"/>
              </a:rPr>
              <a:t>Délégation Régionale au Numérique pour l’Education (DRNE)</a:t>
            </a:r>
            <a:endParaRPr b="0" lang="en-US" sz="8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pic>
        <p:nvPicPr>
          <p:cNvPr id="79" name="" descr=""/>
          <p:cNvPicPr/>
          <p:nvPr/>
        </p:nvPicPr>
        <p:blipFill>
          <a:blip r:embed="rId2"/>
          <a:stretch/>
        </p:blipFill>
        <p:spPr>
          <a:xfrm>
            <a:off x="647640" y="2960640"/>
            <a:ext cx="4955040" cy="2694240"/>
          </a:xfrm>
          <a:prstGeom prst="rect">
            <a:avLst/>
          </a:prstGeom>
          <a:ln w="0">
            <a:noFill/>
          </a:ln>
        </p:spPr>
      </p:pic>
      <p:sp>
        <p:nvSpPr>
          <p:cNvPr id="80" name=""/>
          <p:cNvSpPr txBox="1"/>
          <p:nvPr/>
        </p:nvSpPr>
        <p:spPr>
          <a:xfrm>
            <a:off x="2223000" y="1316160"/>
            <a:ext cx="7192080" cy="55368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1" lang="en-US" sz="32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Les moyens pour l’ancrage mémoriel</a:t>
            </a:r>
            <a:endParaRPr b="0" lang="en-US" sz="32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81" name=""/>
          <p:cNvSpPr txBox="1"/>
          <p:nvPr/>
        </p:nvSpPr>
        <p:spPr>
          <a:xfrm>
            <a:off x="1770840" y="2433600"/>
            <a:ext cx="2271600" cy="41652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Boîte de Leitner</a:t>
            </a:r>
            <a:endParaRPr b="0" lang="en-US" sz="24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82" name=""/>
          <p:cNvSpPr/>
          <p:nvPr/>
        </p:nvSpPr>
        <p:spPr>
          <a:xfrm>
            <a:off x="7020000" y="3247200"/>
            <a:ext cx="3167280" cy="2236680"/>
          </a:xfrm>
          <a:custGeom>
            <a:avLst/>
            <a:gdLst/>
            <a:ahLst/>
            <a:rect l="0" t="0" r="r" b="b"/>
            <a:pathLst>
              <a:path w="8798" h="6213">
                <a:moveTo>
                  <a:pt x="0" y="5990"/>
                </a:moveTo>
                <a:cubicBezTo>
                  <a:pt x="3788" y="6787"/>
                  <a:pt x="3788" y="5195"/>
                  <a:pt x="7574" y="5195"/>
                </a:cubicBezTo>
                <a:lnTo>
                  <a:pt x="7574" y="1060"/>
                </a:lnTo>
                <a:lnTo>
                  <a:pt x="0" y="1060"/>
                </a:lnTo>
                <a:lnTo>
                  <a:pt x="0" y="5990"/>
                </a:lnTo>
                <a:moveTo>
                  <a:pt x="624" y="1060"/>
                </a:moveTo>
                <a:lnTo>
                  <a:pt x="624" y="524"/>
                </a:lnTo>
                <a:lnTo>
                  <a:pt x="8146" y="524"/>
                </a:lnTo>
                <a:lnTo>
                  <a:pt x="8146" y="4685"/>
                </a:lnTo>
                <a:cubicBezTo>
                  <a:pt x="7860" y="4685"/>
                  <a:pt x="7574" y="4713"/>
                  <a:pt x="7574" y="4713"/>
                </a:cubicBezTo>
                <a:lnTo>
                  <a:pt x="7574" y="1060"/>
                </a:lnTo>
                <a:lnTo>
                  <a:pt x="624" y="1060"/>
                </a:lnTo>
                <a:moveTo>
                  <a:pt x="1210" y="524"/>
                </a:moveTo>
                <a:lnTo>
                  <a:pt x="1210" y="0"/>
                </a:lnTo>
                <a:lnTo>
                  <a:pt x="8798" y="0"/>
                </a:lnTo>
                <a:lnTo>
                  <a:pt x="8798" y="4149"/>
                </a:lnTo>
                <a:cubicBezTo>
                  <a:pt x="8472" y="4149"/>
                  <a:pt x="8146" y="4170"/>
                  <a:pt x="8146" y="4170"/>
                </a:cubicBezTo>
                <a:lnTo>
                  <a:pt x="8146" y="524"/>
                </a:lnTo>
                <a:lnTo>
                  <a:pt x="1210" y="524"/>
                </a:lnTo>
                <a:close/>
              </a:path>
            </a:pathLst>
          </a:custGeom>
          <a:solidFill>
            <a:srgbClr val="ffe364"/>
          </a:solidFill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4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83" name=""/>
          <p:cNvSpPr/>
          <p:nvPr/>
        </p:nvSpPr>
        <p:spPr>
          <a:xfrm>
            <a:off x="7020000" y="3247200"/>
            <a:ext cx="3167280" cy="2236680"/>
          </a:xfrm>
          <a:custGeom>
            <a:avLst/>
            <a:gdLst/>
            <a:ahLst/>
            <a:rect l="0" t="0" r="r" b="b"/>
            <a:pathLst>
              <a:path fill="none" w="8798" h="6213">
                <a:moveTo>
                  <a:pt x="0" y="1060"/>
                </a:moveTo>
                <a:lnTo>
                  <a:pt x="7574" y="1060"/>
                </a:lnTo>
                <a:lnTo>
                  <a:pt x="7574" y="5195"/>
                </a:lnTo>
                <a:cubicBezTo>
                  <a:pt x="3788" y="5195"/>
                  <a:pt x="3788" y="6787"/>
                  <a:pt x="0" y="5990"/>
                </a:cubicBezTo>
                <a:lnTo>
                  <a:pt x="0" y="1060"/>
                </a:lnTo>
                <a:moveTo>
                  <a:pt x="624" y="1060"/>
                </a:moveTo>
                <a:lnTo>
                  <a:pt x="624" y="524"/>
                </a:lnTo>
                <a:lnTo>
                  <a:pt x="8146" y="524"/>
                </a:lnTo>
                <a:lnTo>
                  <a:pt x="8146" y="4685"/>
                </a:lnTo>
                <a:cubicBezTo>
                  <a:pt x="7860" y="4685"/>
                  <a:pt x="7574" y="4713"/>
                  <a:pt x="7574" y="4713"/>
                </a:cubicBezTo>
                <a:moveTo>
                  <a:pt x="1210" y="524"/>
                </a:moveTo>
                <a:lnTo>
                  <a:pt x="1210" y="0"/>
                </a:lnTo>
                <a:lnTo>
                  <a:pt x="8798" y="0"/>
                </a:lnTo>
                <a:lnTo>
                  <a:pt x="8798" y="4149"/>
                </a:lnTo>
                <a:cubicBezTo>
                  <a:pt x="8472" y="4149"/>
                  <a:pt x="8146" y="4170"/>
                  <a:pt x="8146" y="4170"/>
                </a:cubicBezTo>
              </a:path>
            </a:pathLst>
          </a:custGeom>
          <a:ln w="12600">
            <a:solidFill>
              <a:srgbClr val="24273d"/>
            </a:solidFill>
            <a:round/>
          </a:ln>
        </p:spPr>
        <p:txBody>
          <a:bodyPr lIns="6120" rIns="6120" tIns="6120" bIns="6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84" name=""/>
          <p:cNvSpPr txBox="1"/>
          <p:nvPr/>
        </p:nvSpPr>
        <p:spPr>
          <a:xfrm>
            <a:off x="7650720" y="2433600"/>
            <a:ext cx="1521720" cy="41652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Flashcards</a:t>
            </a:r>
            <a:endParaRPr b="0" lang="en-US" sz="24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"/>
          <p:cNvSpPr/>
          <p:nvPr/>
        </p:nvSpPr>
        <p:spPr>
          <a:xfrm>
            <a:off x="0" y="0"/>
            <a:ext cx="12192120" cy="6858360"/>
          </a:xfrm>
          <a:custGeom>
            <a:avLst/>
            <a:gdLst/>
            <a:ahLst/>
            <a:rect l="0" t="0" r="r" b="b"/>
            <a:pathLst>
              <a:path w="33867" h="19051">
                <a:moveTo>
                  <a:pt x="0" y="0"/>
                </a:moveTo>
                <a:lnTo>
                  <a:pt x="33867" y="0"/>
                </a:lnTo>
                <a:lnTo>
                  <a:pt x="33867" y="19051"/>
                </a:lnTo>
                <a:lnTo>
                  <a:pt x="0" y="190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4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86" name=""/>
          <p:cNvSpPr/>
          <p:nvPr/>
        </p:nvSpPr>
        <p:spPr>
          <a:xfrm>
            <a:off x="0" y="0"/>
            <a:ext cx="12192120" cy="6858360"/>
          </a:xfrm>
          <a:custGeom>
            <a:avLst/>
            <a:gdLst/>
            <a:ahLst/>
            <a:rect l="0" t="0" r="r" b="b"/>
            <a:pathLst>
              <a:path w="33867" h="19051">
                <a:moveTo>
                  <a:pt x="0" y="0"/>
                </a:moveTo>
                <a:lnTo>
                  <a:pt x="33867" y="0"/>
                </a:lnTo>
                <a:lnTo>
                  <a:pt x="33867" y="19051"/>
                </a:lnTo>
                <a:lnTo>
                  <a:pt x="0" y="190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4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pic>
        <p:nvPicPr>
          <p:cNvPr id="87" name="" descr=""/>
          <p:cNvPicPr/>
          <p:nvPr/>
        </p:nvPicPr>
        <p:blipFill>
          <a:blip r:embed="rId1"/>
          <a:stretch/>
        </p:blipFill>
        <p:spPr>
          <a:xfrm>
            <a:off x="360000" y="108000"/>
            <a:ext cx="2743560" cy="1758600"/>
          </a:xfrm>
          <a:prstGeom prst="rect">
            <a:avLst/>
          </a:prstGeom>
          <a:ln w="0">
            <a:noFill/>
          </a:ln>
        </p:spPr>
      </p:pic>
      <p:sp>
        <p:nvSpPr>
          <p:cNvPr id="88" name=""/>
          <p:cNvSpPr txBox="1"/>
          <p:nvPr/>
        </p:nvSpPr>
        <p:spPr>
          <a:xfrm>
            <a:off x="451440" y="6588360"/>
            <a:ext cx="540360" cy="14076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800" strike="noStrike" u="none">
                <a:solidFill>
                  <a:srgbClr val="8c8c8c"/>
                </a:solidFill>
                <a:uFillTx/>
                <a:latin typeface="Arial"/>
                <a:ea typeface="Arial"/>
              </a:rPr>
              <a:t>01/13/2025</a:t>
            </a:r>
            <a:endParaRPr b="0" lang="en-US" sz="8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89" name=""/>
          <p:cNvSpPr txBox="1"/>
          <p:nvPr/>
        </p:nvSpPr>
        <p:spPr>
          <a:xfrm>
            <a:off x="11527560" y="6562080"/>
            <a:ext cx="139320" cy="1908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1100" strike="noStrike" u="none">
                <a:solidFill>
                  <a:srgbClr val="8c8c8c"/>
                </a:solidFill>
                <a:uFillTx/>
                <a:latin typeface="Arial"/>
                <a:ea typeface="Arial"/>
              </a:rPr>
              <a:t>7</a:t>
            </a:r>
            <a:endParaRPr b="0" lang="en-US" sz="11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90" name=""/>
          <p:cNvSpPr txBox="1"/>
          <p:nvPr/>
        </p:nvSpPr>
        <p:spPr>
          <a:xfrm>
            <a:off x="4684680" y="6591960"/>
            <a:ext cx="2907000" cy="14076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800" strike="noStrike" u="none">
                <a:solidFill>
                  <a:srgbClr val="8c8c8c"/>
                </a:solidFill>
                <a:uFillTx/>
                <a:latin typeface="Arial"/>
                <a:ea typeface="Arial"/>
              </a:rPr>
              <a:t>Délégation Régionale au Numérique pour l’Education (DRNE)</a:t>
            </a:r>
            <a:endParaRPr b="0" lang="en-US" sz="8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pic>
        <p:nvPicPr>
          <p:cNvPr id="91" name="" descr=""/>
          <p:cNvPicPr/>
          <p:nvPr/>
        </p:nvPicPr>
        <p:blipFill>
          <a:blip r:embed="rId2"/>
          <a:stretch/>
        </p:blipFill>
        <p:spPr>
          <a:xfrm>
            <a:off x="602280" y="1798200"/>
            <a:ext cx="6660000" cy="4685040"/>
          </a:xfrm>
          <a:prstGeom prst="rect">
            <a:avLst/>
          </a:prstGeom>
          <a:ln w="0">
            <a:noFill/>
          </a:ln>
        </p:spPr>
      </p:pic>
      <p:pic>
        <p:nvPicPr>
          <p:cNvPr id="92" name="" descr=""/>
          <p:cNvPicPr/>
          <p:nvPr/>
        </p:nvPicPr>
        <p:blipFill>
          <a:blip r:embed="rId3"/>
          <a:stretch/>
        </p:blipFill>
        <p:spPr>
          <a:xfrm>
            <a:off x="7470000" y="1766880"/>
            <a:ext cx="1990800" cy="1872720"/>
          </a:xfrm>
          <a:prstGeom prst="rect">
            <a:avLst/>
          </a:prstGeom>
          <a:ln w="0">
            <a:noFill/>
          </a:ln>
        </p:spPr>
      </p:pic>
      <p:sp>
        <p:nvSpPr>
          <p:cNvPr id="93" name=""/>
          <p:cNvSpPr txBox="1"/>
          <p:nvPr/>
        </p:nvSpPr>
        <p:spPr>
          <a:xfrm>
            <a:off x="2778840" y="794520"/>
            <a:ext cx="6942960" cy="55368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1" lang="en-US" sz="32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Conférence dans le cadre du TNE25</a:t>
            </a:r>
            <a:endParaRPr b="0" lang="en-US" sz="32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94" name=""/>
          <p:cNvSpPr txBox="1"/>
          <p:nvPr/>
        </p:nvSpPr>
        <p:spPr>
          <a:xfrm>
            <a:off x="9552600" y="1738080"/>
            <a:ext cx="1753920" cy="311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1" lang="en-US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Erik Gustafsson</a:t>
            </a:r>
            <a:endParaRPr b="0" lang="en-US" sz="18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95" name=""/>
          <p:cNvSpPr txBox="1"/>
          <p:nvPr/>
        </p:nvSpPr>
        <p:spPr>
          <a:xfrm>
            <a:off x="9552600" y="2171520"/>
            <a:ext cx="2356920" cy="20772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12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Maître de Conférence (Université</a:t>
            </a:r>
            <a:endParaRPr b="0" lang="en-US" sz="12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96" name=""/>
          <p:cNvSpPr txBox="1"/>
          <p:nvPr/>
        </p:nvSpPr>
        <p:spPr>
          <a:xfrm>
            <a:off x="9552600" y="2354400"/>
            <a:ext cx="1442520" cy="20772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12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de Franche-Comté) ;</a:t>
            </a:r>
            <a:endParaRPr b="0" lang="en-US" sz="12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97" name=""/>
          <p:cNvSpPr txBox="1"/>
          <p:nvPr/>
        </p:nvSpPr>
        <p:spPr>
          <a:xfrm>
            <a:off x="9552600" y="2537280"/>
            <a:ext cx="2273040" cy="20772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12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Chaire de recherche numérique</a:t>
            </a:r>
            <a:endParaRPr b="0" lang="en-US" sz="12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98" name=""/>
          <p:cNvSpPr txBox="1"/>
          <p:nvPr/>
        </p:nvSpPr>
        <p:spPr>
          <a:xfrm>
            <a:off x="9552600" y="2720160"/>
            <a:ext cx="1446840" cy="20772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12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éducatif uFC/TNE25;</a:t>
            </a:r>
            <a:endParaRPr b="0" lang="en-US" sz="12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99" name=""/>
          <p:cNvSpPr txBox="1"/>
          <p:nvPr/>
        </p:nvSpPr>
        <p:spPr>
          <a:xfrm>
            <a:off x="9552600" y="2903040"/>
            <a:ext cx="2297520" cy="20772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12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Chercheur associé (University of</a:t>
            </a:r>
            <a:endParaRPr b="0" lang="en-US" sz="12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pic>
        <p:nvPicPr>
          <p:cNvPr id="100" name="" descr=""/>
          <p:cNvPicPr/>
          <p:nvPr/>
        </p:nvPicPr>
        <p:blipFill>
          <a:blip r:embed="rId4"/>
          <a:stretch/>
        </p:blipFill>
        <p:spPr>
          <a:xfrm>
            <a:off x="8584920" y="3696480"/>
            <a:ext cx="2094840" cy="2094840"/>
          </a:xfrm>
          <a:prstGeom prst="rect">
            <a:avLst/>
          </a:prstGeom>
          <a:ln w="0">
            <a:noFill/>
          </a:ln>
        </p:spPr>
      </p:pic>
      <p:sp>
        <p:nvSpPr>
          <p:cNvPr id="101" name=""/>
          <p:cNvSpPr txBox="1"/>
          <p:nvPr/>
        </p:nvSpPr>
        <p:spPr>
          <a:xfrm>
            <a:off x="9552600" y="3085920"/>
            <a:ext cx="2309760" cy="20772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12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Portsmouth, UK) et conférencier</a:t>
            </a:r>
            <a:endParaRPr b="0" lang="en-US" sz="12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102" name=""/>
          <p:cNvSpPr/>
          <p:nvPr/>
        </p:nvSpPr>
        <p:spPr>
          <a:xfrm>
            <a:off x="8582040" y="6099840"/>
            <a:ext cx="2100960" cy="0"/>
          </a:xfrm>
          <a:prstGeom prst="line">
            <a:avLst/>
          </a:prstGeom>
          <a:ln w="11160">
            <a:solidFill>
              <a:srgbClr val="576fb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5400" rIns="5400" tIns="-5400" bIns="-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103" name=""/>
          <p:cNvSpPr txBox="1"/>
          <p:nvPr/>
        </p:nvSpPr>
        <p:spPr>
          <a:xfrm>
            <a:off x="8582400" y="5864760"/>
            <a:ext cx="2187720" cy="27612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16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Lien vers la conférence</a:t>
            </a:r>
            <a:endParaRPr b="0" lang="en-US" sz="16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104" name=""/>
          <p:cNvSpPr/>
          <p:nvPr/>
        </p:nvSpPr>
        <p:spPr>
          <a:xfrm flipV="1">
            <a:off x="7397280" y="3516480"/>
            <a:ext cx="0" cy="2112480"/>
          </a:xfrm>
          <a:prstGeom prst="line">
            <a:avLst/>
          </a:prstGeom>
          <a:ln w="11160">
            <a:solidFill>
              <a:srgbClr val="576fb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5400" rIns="5400" tIns="5400" bIns="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105" name=""/>
          <p:cNvSpPr txBox="1"/>
          <p:nvPr/>
        </p:nvSpPr>
        <p:spPr>
          <a:xfrm rot="16200000">
            <a:off x="6206400" y="4397040"/>
            <a:ext cx="2187720" cy="27612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16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Lien vers le Sketchnote</a:t>
            </a:r>
            <a:endParaRPr b="0" lang="en-US" sz="16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"/>
          <p:cNvSpPr/>
          <p:nvPr/>
        </p:nvSpPr>
        <p:spPr>
          <a:xfrm>
            <a:off x="0" y="0"/>
            <a:ext cx="12192120" cy="6858360"/>
          </a:xfrm>
          <a:custGeom>
            <a:avLst/>
            <a:gdLst/>
            <a:ahLst/>
            <a:rect l="0" t="0" r="r" b="b"/>
            <a:pathLst>
              <a:path w="33867" h="19051">
                <a:moveTo>
                  <a:pt x="0" y="0"/>
                </a:moveTo>
                <a:lnTo>
                  <a:pt x="33867" y="0"/>
                </a:lnTo>
                <a:lnTo>
                  <a:pt x="33867" y="19051"/>
                </a:lnTo>
                <a:lnTo>
                  <a:pt x="0" y="190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4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107" name=""/>
          <p:cNvSpPr/>
          <p:nvPr/>
        </p:nvSpPr>
        <p:spPr>
          <a:xfrm>
            <a:off x="0" y="0"/>
            <a:ext cx="12192120" cy="6858360"/>
          </a:xfrm>
          <a:custGeom>
            <a:avLst/>
            <a:gdLst/>
            <a:ahLst/>
            <a:rect l="0" t="0" r="r" b="b"/>
            <a:pathLst>
              <a:path w="33867" h="19051">
                <a:moveTo>
                  <a:pt x="0" y="0"/>
                </a:moveTo>
                <a:lnTo>
                  <a:pt x="33867" y="0"/>
                </a:lnTo>
                <a:lnTo>
                  <a:pt x="33867" y="19051"/>
                </a:lnTo>
                <a:lnTo>
                  <a:pt x="0" y="190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4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pic>
        <p:nvPicPr>
          <p:cNvPr id="108" name="" descr=""/>
          <p:cNvPicPr/>
          <p:nvPr/>
        </p:nvPicPr>
        <p:blipFill>
          <a:blip r:embed="rId1"/>
          <a:stretch/>
        </p:blipFill>
        <p:spPr>
          <a:xfrm>
            <a:off x="360000" y="108000"/>
            <a:ext cx="2743560" cy="1758600"/>
          </a:xfrm>
          <a:prstGeom prst="rect">
            <a:avLst/>
          </a:prstGeom>
          <a:ln w="0">
            <a:noFill/>
          </a:ln>
        </p:spPr>
      </p:pic>
      <p:pic>
        <p:nvPicPr>
          <p:cNvPr id="109" name="" descr=""/>
          <p:cNvPicPr/>
          <p:nvPr/>
        </p:nvPicPr>
        <p:blipFill>
          <a:blip r:embed="rId2"/>
          <a:stretch/>
        </p:blipFill>
        <p:spPr>
          <a:xfrm>
            <a:off x="1080" y="1774080"/>
            <a:ext cx="12187800" cy="4709160"/>
          </a:xfrm>
          <a:prstGeom prst="rect">
            <a:avLst/>
          </a:prstGeom>
          <a:ln w="0">
            <a:noFill/>
          </a:ln>
        </p:spPr>
      </p:pic>
      <p:sp>
        <p:nvSpPr>
          <p:cNvPr id="110" name=""/>
          <p:cNvSpPr txBox="1"/>
          <p:nvPr/>
        </p:nvSpPr>
        <p:spPr>
          <a:xfrm>
            <a:off x="451440" y="6588000"/>
            <a:ext cx="540360" cy="14076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800" strike="noStrike" u="none">
                <a:solidFill>
                  <a:srgbClr val="8c8c8c"/>
                </a:solidFill>
                <a:uFillTx/>
                <a:latin typeface="Arial"/>
                <a:ea typeface="Arial"/>
              </a:rPr>
              <a:t>01/13/2025</a:t>
            </a:r>
            <a:endParaRPr b="0" lang="en-US" sz="8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111" name=""/>
          <p:cNvSpPr/>
          <p:nvPr/>
        </p:nvSpPr>
        <p:spPr>
          <a:xfrm>
            <a:off x="1080" y="1879920"/>
            <a:ext cx="12188520" cy="896400"/>
          </a:xfrm>
          <a:custGeom>
            <a:avLst/>
            <a:gdLst/>
            <a:ahLst/>
            <a:rect l="0" t="0" r="r" b="b"/>
            <a:pathLst>
              <a:path w="33857" h="2490">
                <a:moveTo>
                  <a:pt x="0" y="0"/>
                </a:moveTo>
                <a:lnTo>
                  <a:pt x="33857" y="0"/>
                </a:lnTo>
                <a:lnTo>
                  <a:pt x="33857" y="2490"/>
                </a:lnTo>
                <a:lnTo>
                  <a:pt x="0" y="249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75000"/>
            </a:srgbClr>
          </a:solidFill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4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112" name=""/>
          <p:cNvSpPr txBox="1"/>
          <p:nvPr/>
        </p:nvSpPr>
        <p:spPr>
          <a:xfrm>
            <a:off x="11526840" y="6561720"/>
            <a:ext cx="139320" cy="1908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1100" strike="noStrike" u="none">
                <a:solidFill>
                  <a:srgbClr val="8c8c8c"/>
                </a:solidFill>
                <a:uFillTx/>
                <a:latin typeface="Arial"/>
                <a:ea typeface="Arial"/>
              </a:rPr>
              <a:t>8</a:t>
            </a:r>
            <a:endParaRPr b="0" lang="en-US" sz="11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113" name=""/>
          <p:cNvSpPr txBox="1"/>
          <p:nvPr/>
        </p:nvSpPr>
        <p:spPr>
          <a:xfrm>
            <a:off x="361080" y="1908720"/>
            <a:ext cx="3077280" cy="76248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1" lang="en-US" sz="44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En pratique</a:t>
            </a:r>
            <a:endParaRPr b="0" lang="en-US" sz="44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114" name=""/>
          <p:cNvSpPr txBox="1"/>
          <p:nvPr/>
        </p:nvSpPr>
        <p:spPr>
          <a:xfrm>
            <a:off x="4684320" y="6591600"/>
            <a:ext cx="2907000" cy="14076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800" strike="noStrike" u="none">
                <a:solidFill>
                  <a:srgbClr val="8c8c8c"/>
                </a:solidFill>
                <a:uFillTx/>
                <a:latin typeface="Arial"/>
                <a:ea typeface="Arial"/>
              </a:rPr>
              <a:t>Délégation Régionale au Numérique pour l’Education (DRNE)</a:t>
            </a:r>
            <a:endParaRPr b="0" lang="en-US" sz="8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"/>
          <p:cNvSpPr/>
          <p:nvPr/>
        </p:nvSpPr>
        <p:spPr>
          <a:xfrm>
            <a:off x="0" y="0"/>
            <a:ext cx="12192120" cy="6858360"/>
          </a:xfrm>
          <a:custGeom>
            <a:avLst/>
            <a:gdLst/>
            <a:ahLst/>
            <a:rect l="0" t="0" r="r" b="b"/>
            <a:pathLst>
              <a:path w="33867" h="19051">
                <a:moveTo>
                  <a:pt x="0" y="0"/>
                </a:moveTo>
                <a:lnTo>
                  <a:pt x="33867" y="0"/>
                </a:lnTo>
                <a:lnTo>
                  <a:pt x="33867" y="19051"/>
                </a:lnTo>
                <a:lnTo>
                  <a:pt x="0" y="190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4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116" name=""/>
          <p:cNvSpPr/>
          <p:nvPr/>
        </p:nvSpPr>
        <p:spPr>
          <a:xfrm>
            <a:off x="0" y="0"/>
            <a:ext cx="12192120" cy="6858360"/>
          </a:xfrm>
          <a:custGeom>
            <a:avLst/>
            <a:gdLst/>
            <a:ahLst/>
            <a:rect l="0" t="0" r="r" b="b"/>
            <a:pathLst>
              <a:path w="33867" h="19051">
                <a:moveTo>
                  <a:pt x="0" y="0"/>
                </a:moveTo>
                <a:lnTo>
                  <a:pt x="33867" y="0"/>
                </a:lnTo>
                <a:lnTo>
                  <a:pt x="33867" y="19051"/>
                </a:lnTo>
                <a:lnTo>
                  <a:pt x="0" y="190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4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pic>
        <p:nvPicPr>
          <p:cNvPr id="117" name="" descr=""/>
          <p:cNvPicPr/>
          <p:nvPr/>
        </p:nvPicPr>
        <p:blipFill>
          <a:blip r:embed="rId1"/>
          <a:stretch/>
        </p:blipFill>
        <p:spPr>
          <a:xfrm>
            <a:off x="360000" y="108000"/>
            <a:ext cx="2743560" cy="1758600"/>
          </a:xfrm>
          <a:prstGeom prst="rect">
            <a:avLst/>
          </a:prstGeom>
          <a:ln w="0">
            <a:noFill/>
          </a:ln>
        </p:spPr>
      </p:pic>
      <p:sp>
        <p:nvSpPr>
          <p:cNvPr id="118" name=""/>
          <p:cNvSpPr txBox="1"/>
          <p:nvPr/>
        </p:nvSpPr>
        <p:spPr>
          <a:xfrm>
            <a:off x="451440" y="6588360"/>
            <a:ext cx="540360" cy="14076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800" strike="noStrike" u="none">
                <a:solidFill>
                  <a:srgbClr val="8c8c8c"/>
                </a:solidFill>
                <a:uFillTx/>
                <a:latin typeface="Arial"/>
                <a:ea typeface="Arial"/>
              </a:rPr>
              <a:t>01/13/2025</a:t>
            </a:r>
            <a:endParaRPr b="0" lang="en-US" sz="8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119" name=""/>
          <p:cNvSpPr txBox="1"/>
          <p:nvPr/>
        </p:nvSpPr>
        <p:spPr>
          <a:xfrm>
            <a:off x="11527560" y="6562080"/>
            <a:ext cx="139320" cy="1908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1100" strike="noStrike" u="none">
                <a:solidFill>
                  <a:srgbClr val="8c8c8c"/>
                </a:solidFill>
                <a:uFillTx/>
                <a:latin typeface="Arial"/>
                <a:ea typeface="Arial"/>
              </a:rPr>
              <a:t>9</a:t>
            </a:r>
            <a:endParaRPr b="0" lang="en-US" sz="11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120" name=""/>
          <p:cNvSpPr txBox="1"/>
          <p:nvPr/>
        </p:nvSpPr>
        <p:spPr>
          <a:xfrm>
            <a:off x="1924920" y="1440360"/>
            <a:ext cx="8728920" cy="55368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1" lang="en-US" sz="32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Présentation de Digiflashcards de La Digitale</a:t>
            </a:r>
            <a:endParaRPr b="0" lang="en-US" sz="32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121" name=""/>
          <p:cNvSpPr/>
          <p:nvPr/>
        </p:nvSpPr>
        <p:spPr>
          <a:xfrm>
            <a:off x="2223360" y="2329920"/>
            <a:ext cx="975600" cy="975600"/>
          </a:xfrm>
          <a:custGeom>
            <a:avLst/>
            <a:gdLst/>
            <a:ahLst/>
            <a:rect l="0" t="0" r="r" b="b"/>
            <a:pathLst>
              <a:path w="2710" h="2710">
                <a:moveTo>
                  <a:pt x="0" y="1147"/>
                </a:moveTo>
                <a:lnTo>
                  <a:pt x="1147" y="1147"/>
                </a:lnTo>
                <a:lnTo>
                  <a:pt x="1147" y="0"/>
                </a:lnTo>
                <a:lnTo>
                  <a:pt x="1564" y="0"/>
                </a:lnTo>
                <a:lnTo>
                  <a:pt x="1564" y="1147"/>
                </a:lnTo>
                <a:lnTo>
                  <a:pt x="2710" y="1147"/>
                </a:lnTo>
                <a:lnTo>
                  <a:pt x="2710" y="1564"/>
                </a:lnTo>
                <a:lnTo>
                  <a:pt x="1564" y="1564"/>
                </a:lnTo>
                <a:lnTo>
                  <a:pt x="1564" y="2710"/>
                </a:lnTo>
                <a:lnTo>
                  <a:pt x="1147" y="2710"/>
                </a:lnTo>
                <a:lnTo>
                  <a:pt x="1147" y="1564"/>
                </a:lnTo>
                <a:lnTo>
                  <a:pt x="0" y="1564"/>
                </a:lnTo>
                <a:lnTo>
                  <a:pt x="0" y="1147"/>
                </a:lnTo>
                <a:close/>
              </a:path>
            </a:pathLst>
          </a:custGeom>
          <a:solidFill>
            <a:srgbClr val="04ac8b"/>
          </a:solidFill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400" strike="noStrike" u="none">
              <a:solidFill>
                <a:srgbClr val="ffffff"/>
              </a:solidFill>
              <a:uFillTx/>
              <a:latin typeface="SimSun"/>
            </a:endParaRPr>
          </a:p>
        </p:txBody>
      </p:sp>
      <p:sp>
        <p:nvSpPr>
          <p:cNvPr id="122" name=""/>
          <p:cNvSpPr txBox="1"/>
          <p:nvPr/>
        </p:nvSpPr>
        <p:spPr>
          <a:xfrm>
            <a:off x="4684680" y="6591960"/>
            <a:ext cx="2907000" cy="14076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800" strike="noStrike" u="none">
                <a:solidFill>
                  <a:srgbClr val="8c8c8c"/>
                </a:solidFill>
                <a:uFillTx/>
                <a:latin typeface="Arial"/>
                <a:ea typeface="Arial"/>
              </a:rPr>
              <a:t>Délégation Régionale au Numérique pour l’Education (DRNE)</a:t>
            </a:r>
            <a:endParaRPr b="0" lang="en-US" sz="8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123" name=""/>
          <p:cNvSpPr txBox="1"/>
          <p:nvPr/>
        </p:nvSpPr>
        <p:spPr>
          <a:xfrm>
            <a:off x="622080" y="3486600"/>
            <a:ext cx="253800" cy="34776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•</a:t>
            </a:r>
            <a:endParaRPr b="0" lang="en-US" sz="20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124" name=""/>
          <p:cNvSpPr txBox="1"/>
          <p:nvPr/>
        </p:nvSpPr>
        <p:spPr>
          <a:xfrm>
            <a:off x="927720" y="3486600"/>
            <a:ext cx="3169080" cy="34776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Pas de création de compte</a:t>
            </a:r>
            <a:endParaRPr b="0" lang="en-US" sz="20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125" name=""/>
          <p:cNvSpPr txBox="1"/>
          <p:nvPr/>
        </p:nvSpPr>
        <p:spPr>
          <a:xfrm>
            <a:off x="622080" y="3791520"/>
            <a:ext cx="253800" cy="34776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•</a:t>
            </a:r>
            <a:endParaRPr b="0" lang="en-US" sz="20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126" name=""/>
          <p:cNvSpPr txBox="1"/>
          <p:nvPr/>
        </p:nvSpPr>
        <p:spPr>
          <a:xfrm>
            <a:off x="927720" y="3791520"/>
            <a:ext cx="2317320" cy="34776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Prise en main facile</a:t>
            </a:r>
            <a:endParaRPr b="0" lang="en-US" sz="20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127" name=""/>
          <p:cNvSpPr txBox="1"/>
          <p:nvPr/>
        </p:nvSpPr>
        <p:spPr>
          <a:xfrm>
            <a:off x="622080" y="4096080"/>
            <a:ext cx="253800" cy="34776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•</a:t>
            </a:r>
            <a:endParaRPr b="0" lang="en-US" sz="20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128" name=""/>
          <p:cNvSpPr txBox="1"/>
          <p:nvPr/>
        </p:nvSpPr>
        <p:spPr>
          <a:xfrm>
            <a:off x="927720" y="4096080"/>
            <a:ext cx="2086920" cy="34776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RGPD compatible</a:t>
            </a:r>
            <a:endParaRPr b="0" lang="en-US" sz="20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129" name=""/>
          <p:cNvSpPr txBox="1"/>
          <p:nvPr/>
        </p:nvSpPr>
        <p:spPr>
          <a:xfrm>
            <a:off x="622080" y="4401000"/>
            <a:ext cx="253800" cy="34776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•</a:t>
            </a:r>
            <a:endParaRPr b="0" lang="en-US" sz="20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130" name=""/>
          <p:cNvSpPr txBox="1"/>
          <p:nvPr/>
        </p:nvSpPr>
        <p:spPr>
          <a:xfrm>
            <a:off x="927720" y="4401000"/>
            <a:ext cx="2365920" cy="34776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Intégration d’image</a:t>
            </a:r>
            <a:endParaRPr b="0" lang="en-US" sz="20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131" name=""/>
          <p:cNvSpPr txBox="1"/>
          <p:nvPr/>
        </p:nvSpPr>
        <p:spPr>
          <a:xfrm>
            <a:off x="622080" y="4705920"/>
            <a:ext cx="253800" cy="34776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•</a:t>
            </a:r>
            <a:endParaRPr b="0" lang="en-US" sz="20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132" name=""/>
          <p:cNvSpPr txBox="1"/>
          <p:nvPr/>
        </p:nvSpPr>
        <p:spPr>
          <a:xfrm>
            <a:off x="927720" y="4705920"/>
            <a:ext cx="2295720" cy="34776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Intégration d’audio</a:t>
            </a:r>
            <a:endParaRPr b="0" lang="en-US" sz="20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133" name=""/>
          <p:cNvSpPr txBox="1"/>
          <p:nvPr/>
        </p:nvSpPr>
        <p:spPr>
          <a:xfrm>
            <a:off x="622080" y="5010480"/>
            <a:ext cx="253800" cy="34776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•</a:t>
            </a:r>
            <a:endParaRPr b="0" lang="en-US" sz="20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134" name=""/>
          <p:cNvSpPr txBox="1"/>
          <p:nvPr/>
        </p:nvSpPr>
        <p:spPr>
          <a:xfrm>
            <a:off x="927720" y="5010480"/>
            <a:ext cx="4299840" cy="34776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Prise en compte des élèves à besoin</a:t>
            </a:r>
            <a:endParaRPr b="0" lang="en-US" sz="20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135" name=""/>
          <p:cNvSpPr txBox="1"/>
          <p:nvPr/>
        </p:nvSpPr>
        <p:spPr>
          <a:xfrm>
            <a:off x="927720" y="5315400"/>
            <a:ext cx="4943160" cy="34776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éducatif particulier en associant le son au</a:t>
            </a:r>
            <a:endParaRPr b="0" lang="en-US" sz="20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136" name=""/>
          <p:cNvSpPr/>
          <p:nvPr/>
        </p:nvSpPr>
        <p:spPr>
          <a:xfrm>
            <a:off x="7700040" y="2756160"/>
            <a:ext cx="942120" cy="123120"/>
          </a:xfrm>
          <a:custGeom>
            <a:avLst/>
            <a:gdLst/>
            <a:ahLst/>
            <a:rect l="0" t="0" r="r" b="b"/>
            <a:pathLst>
              <a:path w="2617" h="342">
                <a:moveTo>
                  <a:pt x="0" y="0"/>
                </a:moveTo>
                <a:lnTo>
                  <a:pt x="2617" y="0"/>
                </a:lnTo>
                <a:lnTo>
                  <a:pt x="2617" y="342"/>
                </a:lnTo>
                <a:lnTo>
                  <a:pt x="0" y="34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400" strike="noStrike" u="none">
              <a:solidFill>
                <a:srgbClr val="ffffff"/>
              </a:solidFill>
              <a:uFillTx/>
              <a:latin typeface="SimSun"/>
            </a:endParaRPr>
          </a:p>
        </p:txBody>
      </p:sp>
      <p:sp>
        <p:nvSpPr>
          <p:cNvPr id="137" name=""/>
          <p:cNvSpPr txBox="1"/>
          <p:nvPr/>
        </p:nvSpPr>
        <p:spPr>
          <a:xfrm>
            <a:off x="927720" y="5620320"/>
            <a:ext cx="683640" cy="34776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visuel</a:t>
            </a:r>
            <a:endParaRPr b="0" lang="en-US" sz="20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138" name=""/>
          <p:cNvSpPr txBox="1"/>
          <p:nvPr/>
        </p:nvSpPr>
        <p:spPr>
          <a:xfrm>
            <a:off x="6669720" y="3486600"/>
            <a:ext cx="253800" cy="34776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•</a:t>
            </a:r>
            <a:endParaRPr b="0" lang="en-US" sz="20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139" name=""/>
          <p:cNvSpPr txBox="1"/>
          <p:nvPr/>
        </p:nvSpPr>
        <p:spPr>
          <a:xfrm>
            <a:off x="6975720" y="3486600"/>
            <a:ext cx="3184200" cy="34776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Mémorisation du lien pour</a:t>
            </a:r>
            <a:endParaRPr b="0" lang="en-US" sz="20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  <p:sp>
        <p:nvSpPr>
          <p:cNvPr id="140" name=""/>
          <p:cNvSpPr txBox="1"/>
          <p:nvPr/>
        </p:nvSpPr>
        <p:spPr>
          <a:xfrm>
            <a:off x="6669720" y="3791520"/>
            <a:ext cx="2750040" cy="34776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noAutofit/>
          </a:bodyPr>
          <a:p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chaque flashcards créé</a:t>
            </a:r>
            <a:endParaRPr b="0" lang="en-US" sz="2000" strike="noStrike" u="none">
              <a:solidFill>
                <a:srgbClr val="000000"/>
              </a:solidFill>
              <a:uFillTx/>
              <a:latin typeface="SimSu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LibreOffice/24.8.3.2$MacOSX_X86_64 LibreOffice_project/48a6bac9e7e268aeb4c3483fcf825c94556d9f92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fr-FR</dc:language>
  <cp:lastModifiedBy/>
  <cp:revision>0</cp:revision>
  <dc:subject/>
  <dc:title/>
</cp:coreProperties>
</file>